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297" r:id="rId4"/>
    <p:sldId id="304" r:id="rId5"/>
    <p:sldId id="306" r:id="rId6"/>
    <p:sldId id="295" r:id="rId7"/>
    <p:sldId id="308" r:id="rId8"/>
    <p:sldId id="310" r:id="rId9"/>
    <p:sldId id="302" r:id="rId10"/>
    <p:sldId id="318" r:id="rId11"/>
    <p:sldId id="328" r:id="rId12"/>
    <p:sldId id="332" r:id="rId13"/>
    <p:sldId id="333" r:id="rId14"/>
    <p:sldId id="320" r:id="rId15"/>
    <p:sldId id="322" r:id="rId16"/>
    <p:sldId id="312" r:id="rId17"/>
    <p:sldId id="314" r:id="rId18"/>
    <p:sldId id="316" r:id="rId19"/>
    <p:sldId id="324" r:id="rId20"/>
    <p:sldId id="326" r:id="rId21"/>
    <p:sldId id="337" r:id="rId22"/>
    <p:sldId id="330" r:id="rId23"/>
    <p:sldId id="287" r:id="rId24"/>
    <p:sldId id="335" r:id="rId25"/>
    <p:sldId id="339" r:id="rId26"/>
    <p:sldId id="341" r:id="rId27"/>
    <p:sldId id="343" r:id="rId28"/>
    <p:sldId id="347" r:id="rId29"/>
    <p:sldId id="349" r:id="rId30"/>
    <p:sldId id="351" r:id="rId31"/>
    <p:sldId id="353" r:id="rId32"/>
    <p:sldId id="355" r:id="rId33"/>
    <p:sldId id="357" r:id="rId34"/>
    <p:sldId id="359" r:id="rId35"/>
    <p:sldId id="361" r:id="rId36"/>
    <p:sldId id="363" r:id="rId37"/>
    <p:sldId id="365" r:id="rId38"/>
    <p:sldId id="367" r:id="rId39"/>
    <p:sldId id="369" r:id="rId40"/>
    <p:sldId id="373" r:id="rId41"/>
    <p:sldId id="379" r:id="rId42"/>
    <p:sldId id="375" r:id="rId43"/>
    <p:sldId id="377" r:id="rId44"/>
    <p:sldId id="381" r:id="rId45"/>
    <p:sldId id="372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DFBF5-7E3B-400C-A090-1119A61302EB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3ACF7-9DFC-4A75-B9C9-92090DB299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9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3ACF7-9DFC-4A75-B9C9-92090DB2992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01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04038-253D-4A6D-86C9-368AA302A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9CB8-EF33-4EA9-A8D0-66ED34512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ECD12-AE4F-4C2C-B384-30E9A3A79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F84A4-72C1-465B-9A05-8FF5F9171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674D-D79E-4AEB-9CCD-431747A17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11DD4-2563-4EF6-A6C4-5BB51CAC1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4A00-038B-4A72-A297-6413FBB96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4F3E-9BBC-4ED2-AE7C-3B4376B9B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ECE69-D31B-4352-82E1-9EC5D3F64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589E6-2DEA-415F-A2DE-B31BF930B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0DBB-DB79-4241-A317-0C1EA0022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A793B-B485-499B-BC64-C67E992AA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F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9032B991-8196-4AB3-A35D-1C74924AC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lj.ru/diseases/infectious/603-stafilokokk-zolotistyj-stafilokokkovaya-infekciya" TargetMode="External"/><Relationship Id="rId2" Type="http://schemas.openxmlformats.org/officeDocument/2006/relationships/hyperlink" Target="http://www.medicalj.ru/diseases/infectious/765-holera-simptomy-lecheni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icalj.ru/diseases/infectious/1049-klostridii" TargetMode="External"/><Relationship Id="rId13" Type="http://schemas.openxmlformats.org/officeDocument/2006/relationships/hyperlink" Target="http://www.medicalj.ru/diseases/infectious/765-holera-simptomy-lechenie" TargetMode="External"/><Relationship Id="rId18" Type="http://schemas.openxmlformats.org/officeDocument/2006/relationships/hyperlink" Target="http://www.medicalj.ru/diseases/infectious/570-kandidoz" TargetMode="External"/><Relationship Id="rId3" Type="http://schemas.openxmlformats.org/officeDocument/2006/relationships/hyperlink" Target="http://www.medicalj.ru/diseases/infectious/62-dysentery" TargetMode="External"/><Relationship Id="rId7" Type="http://schemas.openxmlformats.org/officeDocument/2006/relationships/hyperlink" Target="http://www.medicalj.ru/diseases/infectious/1044-sinegnoinaya-palochka" TargetMode="External"/><Relationship Id="rId12" Type="http://schemas.openxmlformats.org/officeDocument/2006/relationships/hyperlink" Target="http://www.medicalj.ru/diseases/infectious/762-brjushnoj-tif" TargetMode="External"/><Relationship Id="rId17" Type="http://schemas.openxmlformats.org/officeDocument/2006/relationships/hyperlink" Target="http://www.medicalj.ru/diseases/infectious/743-adenovirusnaja-infekcija" TargetMode="External"/><Relationship Id="rId2" Type="http://schemas.openxmlformats.org/officeDocument/2006/relationships/hyperlink" Target="http://www.medicalj.ru/diseases/infectious/772-salmonelljoz-simptomy-lechenie" TargetMode="External"/><Relationship Id="rId16" Type="http://schemas.openxmlformats.org/officeDocument/2006/relationships/hyperlink" Target="http://www.medicalj.ru/diseases/infectious/1000-enterovirusnaya-infekciya" TargetMode="External"/><Relationship Id="rId20" Type="http://schemas.openxmlformats.org/officeDocument/2006/relationships/hyperlink" Target="http://www.medicalj.ru/diseases/infectious/761-amebiaz-simptomy-lechen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icalj.ru/diseases/infectious/810-kampilobakterioz-vibrioz" TargetMode="External"/><Relationship Id="rId11" Type="http://schemas.openxmlformats.org/officeDocument/2006/relationships/hyperlink" Target="http://www.medicalj.ru/diseases/infectious/603-stafilokokk-zolotistyj-stafilokokkovaya-infekciya" TargetMode="External"/><Relationship Id="rId5" Type="http://schemas.openxmlformats.org/officeDocument/2006/relationships/hyperlink" Target="http://www.medicalj.ru/diseases/infectious/1041-kishechnaya-palochka" TargetMode="External"/><Relationship Id="rId15" Type="http://schemas.openxmlformats.org/officeDocument/2006/relationships/hyperlink" Target="http://www.medicalj.ru/diseases/infectious/431-rotavirus" TargetMode="External"/><Relationship Id="rId10" Type="http://schemas.openxmlformats.org/officeDocument/2006/relationships/hyperlink" Target="http://www.medicalj.ru/diseases/infectious/1054-protei" TargetMode="External"/><Relationship Id="rId19" Type="http://schemas.openxmlformats.org/officeDocument/2006/relationships/hyperlink" Target="http://www.medicalj.ru/diseases/infectious/738-ljamblii-ljamblioz-simptomy-lechenie" TargetMode="External"/><Relationship Id="rId4" Type="http://schemas.openxmlformats.org/officeDocument/2006/relationships/hyperlink" Target="http://www.medicalj.ru/diseases/infectious/783-kishechnyj-iersinioz-simptomy-lechenie" TargetMode="External"/><Relationship Id="rId9" Type="http://schemas.openxmlformats.org/officeDocument/2006/relationships/hyperlink" Target="http://www.medicalj.ru/diseases/infectious/1042-klebsiela" TargetMode="External"/><Relationship Id="rId14" Type="http://schemas.openxmlformats.org/officeDocument/2006/relationships/hyperlink" Target="http://www.medicalj.ru/diseases/infectious/774-botulizm-simptomy-lecheni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291"/>
            <a:ext cx="7772400" cy="1714511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ОСТРЫЕ КИШЕЧНЫЕ ИНФЕКЦИИ </a:t>
            </a:r>
            <a:br>
              <a:rPr lang="ru-RU" sz="3600" b="1" dirty="0" smtClean="0"/>
            </a:br>
            <a:r>
              <a:rPr lang="ru-RU" sz="3600" b="1" dirty="0" smtClean="0"/>
              <a:t>и их предупреждение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5786454"/>
            <a:ext cx="6400800" cy="78581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i="1" dirty="0" smtClean="0">
                <a:solidFill>
                  <a:srgbClr val="00B0F0"/>
                </a:solidFill>
                <a:latin typeface="Arial Black" pitchFamily="34" charset="0"/>
              </a:rPr>
              <a:t>Госпиталь ветеранов войн №3</a:t>
            </a:r>
            <a:br>
              <a:rPr lang="ru-RU" sz="2000" i="1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Врач-инфекционист ОГШ  </a:t>
            </a:r>
            <a:r>
              <a:rPr lang="ru-RU" sz="20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Чекун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Н.А.</a:t>
            </a:r>
            <a:r>
              <a:rPr lang="ru-RU" sz="20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i="1" dirty="0" smtClean="0">
                <a:solidFill>
                  <a:schemeClr val="bg2"/>
                </a:solidFill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rgbClr val="00B0F0"/>
                </a:solidFill>
              </a:rPr>
              <a:t>2019 г</a:t>
            </a:r>
            <a:endParaRPr lang="ru-RU" sz="2000" dirty="0" smtClean="0"/>
          </a:p>
        </p:txBody>
      </p:sp>
      <p:pic>
        <p:nvPicPr>
          <p:cNvPr id="4" name="Picture 6" descr="ot-chego-mozhet-toshnit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928802"/>
            <a:ext cx="557213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4932363" cy="62642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/>
              <a:t>Для ОКИ характерна </a:t>
            </a:r>
            <a:r>
              <a:rPr lang="ru-RU" sz="2800" b="1" smtClean="0">
                <a:solidFill>
                  <a:schemeClr val="folHlink"/>
                </a:solidFill>
              </a:rPr>
              <a:t>весенне-осенняя сезонность</a:t>
            </a:r>
          </a:p>
          <a:p>
            <a:pPr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Механизм заражения</a:t>
            </a:r>
            <a:r>
              <a:rPr lang="ru-RU" sz="2800" smtClean="0">
                <a:solidFill>
                  <a:srgbClr val="FF0000"/>
                </a:solidFill>
              </a:rPr>
              <a:t> </a:t>
            </a:r>
            <a:r>
              <a:rPr lang="ru-RU" sz="2800" smtClean="0"/>
              <a:t>– </a:t>
            </a:r>
            <a:r>
              <a:rPr lang="ru-RU" sz="2800" b="1" smtClean="0"/>
              <a:t>фекально-оральный</a:t>
            </a:r>
            <a:r>
              <a:rPr lang="ru-RU" sz="2800" smtClean="0"/>
              <a:t>. </a:t>
            </a:r>
          </a:p>
          <a:p>
            <a:pPr>
              <a:buFontTx/>
              <a:buNone/>
            </a:pPr>
            <a:endParaRPr lang="ru-RU" sz="2800" b="1" smtClean="0"/>
          </a:p>
          <a:p>
            <a:pPr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Пути инфицирования</a:t>
            </a:r>
            <a:r>
              <a:rPr lang="ru-RU" sz="2800" smtClean="0">
                <a:solidFill>
                  <a:srgbClr val="FF0000"/>
                </a:solidFill>
              </a:rPr>
              <a:t> </a:t>
            </a:r>
            <a:r>
              <a:rPr lang="ru-RU" sz="2800" smtClean="0"/>
              <a:t>– </a:t>
            </a:r>
            <a:r>
              <a:rPr lang="ru-RU" sz="2800" b="1" smtClean="0"/>
              <a:t>алиментарный/пищевой</a:t>
            </a:r>
          </a:p>
          <a:p>
            <a:pPr>
              <a:buFontTx/>
              <a:buChar char="-"/>
            </a:pPr>
            <a:r>
              <a:rPr lang="ru-RU" sz="2800" b="1" smtClean="0"/>
              <a:t>водный</a:t>
            </a:r>
            <a:r>
              <a:rPr lang="ru-RU" sz="2800" smtClean="0"/>
              <a:t>, </a:t>
            </a:r>
          </a:p>
          <a:p>
            <a:pPr>
              <a:buFontTx/>
              <a:buChar char="-"/>
            </a:pPr>
            <a:r>
              <a:rPr lang="ru-RU" sz="2800" b="1" smtClean="0"/>
              <a:t>контактный (бытовой)</a:t>
            </a:r>
            <a:r>
              <a:rPr lang="ru-RU" sz="2800" smtClean="0"/>
              <a:t>,</a:t>
            </a:r>
          </a:p>
          <a:p>
            <a:pPr>
              <a:buFontTx/>
              <a:buChar char="-"/>
            </a:pPr>
            <a:r>
              <a:rPr lang="ru-RU" sz="2800" smtClean="0"/>
              <a:t>при некоторых вирусных инфекциях – </a:t>
            </a:r>
            <a:r>
              <a:rPr lang="ru-RU" sz="2800" b="1" smtClean="0"/>
              <a:t>воздушно-капельный.</a:t>
            </a:r>
          </a:p>
        </p:txBody>
      </p:sp>
      <p:pic>
        <p:nvPicPr>
          <p:cNvPr id="10243" name="Picture 4" descr="72399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36538"/>
            <a:ext cx="428625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8625"/>
            <a:ext cx="4714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175" y="571500"/>
            <a:ext cx="3171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0" y="4429125"/>
            <a:ext cx="67865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  <a:latin typeface="Calibri" pitchFamily="34" charset="0"/>
              </a:rPr>
              <a:t>«</a:t>
            </a: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Каждое третье заражение кишечными инфекциями происходило после употребления в пищу овощей или салатов»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smtClean="0"/>
              <a:t>Желудочно-кишечные инфекции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68313" y="981075"/>
            <a:ext cx="8280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/>
              <a:t> </a:t>
            </a:r>
            <a:r>
              <a:rPr lang="ru-RU" sz="2000" b="1"/>
              <a:t>Инфекция передается через зараженные пищевые продукты – мясо, рыбу, молоко, салаты и т. д.</a:t>
            </a:r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44675"/>
            <a:ext cx="30972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773238"/>
            <a:ext cx="30972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292600"/>
            <a:ext cx="30972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4292600"/>
            <a:ext cx="30972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14290"/>
            <a:ext cx="273526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643314"/>
            <a:ext cx="2873375" cy="302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?id=1023cd061ac46ac0a266d2885f1c4613&amp;n=33&amp;h=1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85728"/>
            <a:ext cx="3678237" cy="32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k12712223"/>
          <p:cNvPicPr>
            <a:picLocks noChangeAspect="1" noChangeArrowheads="1"/>
          </p:cNvPicPr>
          <p:nvPr/>
        </p:nvPicPr>
        <p:blipFill>
          <a:blip r:embed="rId5" cstate="print"/>
          <a:srcRect l="11774" t="24120" r="6879" b="6247"/>
          <a:stretch>
            <a:fillRect/>
          </a:stretch>
        </p:blipFill>
        <p:spPr bwMode="auto">
          <a:xfrm>
            <a:off x="1000100" y="3714752"/>
            <a:ext cx="38163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88913"/>
            <a:ext cx="4464050" cy="645636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Факторы передачи:     </a:t>
            </a:r>
            <a:r>
              <a:rPr lang="ru-RU" sz="2800" smtClean="0">
                <a:solidFill>
                  <a:srgbClr val="FF0000"/>
                </a:solidFill>
              </a:rPr>
              <a:t> </a:t>
            </a:r>
            <a:r>
              <a:rPr lang="ru-RU" sz="2800" smtClean="0">
                <a:solidFill>
                  <a:srgbClr val="0070C0"/>
                </a:solidFill>
              </a:rPr>
              <a:t>пищевые продукты </a:t>
            </a:r>
            <a:r>
              <a:rPr lang="ru-RU" sz="2800" smtClean="0"/>
              <a:t>(молоко, яйца, торты, мясо в зависимости от вида кишечной инфекции),           </a:t>
            </a:r>
            <a:r>
              <a:rPr lang="ru-RU" sz="2800" smtClean="0">
                <a:solidFill>
                  <a:schemeClr val="accent2"/>
                </a:solidFill>
              </a:rPr>
              <a:t>сырая вода</a:t>
            </a:r>
            <a:r>
              <a:rPr lang="ru-RU" sz="2800" smtClean="0"/>
              <a:t>,   </a:t>
            </a:r>
            <a:r>
              <a:rPr lang="ru-RU" sz="2800" smtClean="0">
                <a:solidFill>
                  <a:srgbClr val="0070C0"/>
                </a:solidFill>
              </a:rPr>
              <a:t>предметы обихода </a:t>
            </a:r>
            <a:r>
              <a:rPr lang="ru-RU" sz="2800" smtClean="0"/>
              <a:t>(посуда, игрушки, полотенца, грязные руки, дверные ручки), </a:t>
            </a:r>
          </a:p>
          <a:p>
            <a:pPr>
              <a:buFontTx/>
              <a:buNone/>
            </a:pPr>
            <a:r>
              <a:rPr lang="ru-RU" sz="2800" smtClean="0">
                <a:solidFill>
                  <a:srgbClr val="0070C0"/>
                </a:solidFill>
              </a:rPr>
              <a:t>   купание в открытых водоемах</a:t>
            </a:r>
          </a:p>
        </p:txBody>
      </p:sp>
      <p:pic>
        <p:nvPicPr>
          <p:cNvPr id="11267" name="Picture 4" descr="2100_17391813"/>
          <p:cNvPicPr>
            <a:picLocks noChangeAspect="1" noChangeArrowheads="1"/>
          </p:cNvPicPr>
          <p:nvPr/>
        </p:nvPicPr>
        <p:blipFill>
          <a:blip r:embed="rId2" cstate="print"/>
          <a:srcRect t="2875" b="2930"/>
          <a:stretch>
            <a:fillRect/>
          </a:stretch>
        </p:blipFill>
        <p:spPr bwMode="auto">
          <a:xfrm>
            <a:off x="4286250" y="687388"/>
            <a:ext cx="4857750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63" y="403225"/>
            <a:ext cx="5537200" cy="61690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Большинство возбудителей ОКИ </a:t>
            </a:r>
            <a:r>
              <a:rPr lang="ru-RU" sz="2800" b="1" smtClean="0">
                <a:solidFill>
                  <a:srgbClr val="FF0000"/>
                </a:solidFill>
              </a:rPr>
              <a:t>высокоустойчивы</a:t>
            </a:r>
            <a:r>
              <a:rPr lang="ru-RU" sz="2800" smtClean="0"/>
              <a:t> во внешней среде.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Они долго сохраняют свои </a:t>
            </a:r>
            <a:r>
              <a:rPr lang="ru-RU" sz="2800" b="1" smtClean="0">
                <a:solidFill>
                  <a:srgbClr val="FF0000"/>
                </a:solidFill>
              </a:rPr>
              <a:t>патогенные свойства </a:t>
            </a:r>
            <a:r>
              <a:rPr lang="ru-RU" sz="2800" smtClean="0"/>
              <a:t>в пищевых продуктах, в воде, на бытовых насекомых, на объектах внешней среды, контаминированных  микро-оргнизмами.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Помните!</a:t>
            </a:r>
            <a:r>
              <a:rPr lang="ru-RU" sz="2800" smtClean="0"/>
              <a:t>  Дезинфектанты при ОКИ используются по специальному режиму.</a:t>
            </a:r>
          </a:p>
        </p:txBody>
      </p:sp>
      <p:pic>
        <p:nvPicPr>
          <p:cNvPr id="12291" name="Picture 7" descr="e-coli-bacteria-david-mack-700x494"/>
          <p:cNvPicPr>
            <a:picLocks noChangeAspect="1" noChangeArrowheads="1"/>
          </p:cNvPicPr>
          <p:nvPr/>
        </p:nvPicPr>
        <p:blipFill>
          <a:blip r:embed="rId2" cstate="print"/>
          <a:srcRect l="10797"/>
          <a:stretch>
            <a:fillRect/>
          </a:stretch>
        </p:blipFill>
        <p:spPr bwMode="auto">
          <a:xfrm>
            <a:off x="5500688" y="44450"/>
            <a:ext cx="35020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google-cockroach-update"/>
          <p:cNvPicPr>
            <a:picLocks noChangeAspect="1" noChangeArrowheads="1"/>
          </p:cNvPicPr>
          <p:nvPr/>
        </p:nvPicPr>
        <p:blipFill>
          <a:blip r:embed="rId3" cstate="print"/>
          <a:srcRect l="12622"/>
          <a:stretch>
            <a:fillRect/>
          </a:stretch>
        </p:blipFill>
        <p:spPr bwMode="auto">
          <a:xfrm>
            <a:off x="5572125" y="3500438"/>
            <a:ext cx="34290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b="1" dirty="0">
                <a:solidFill>
                  <a:srgbClr val="FF0000"/>
                </a:solidFill>
                <a:effectLst/>
              </a:rPr>
              <a:t>Возбудители</a:t>
            </a:r>
            <a:r>
              <a:rPr lang="ru-RU" sz="4000" b="1" dirty="0">
                <a:effectLst/>
              </a:rPr>
              <a:t> ОКИ устойчивы во внешней среде, могут долго сохраняться на руках, посуде, игрушках, предметах обихода, почве, воде, инфицированных фекалиями. Некоторые способны размножаться в продуктах при низкой </a:t>
            </a:r>
            <a:r>
              <a:rPr lang="ru-RU" sz="4000" b="1" dirty="0" smtClean="0"/>
              <a:t>температуре.</a:t>
            </a:r>
            <a:r>
              <a:rPr lang="ru-RU" sz="4000" b="1" dirty="0" smtClean="0">
                <a:effectLst/>
              </a:rPr>
              <a:t> </a:t>
            </a:r>
            <a:r>
              <a:rPr lang="ru-RU" sz="4000" b="1" dirty="0">
                <a:effectLst/>
              </a:rPr>
              <a:t>Погибают при кипячении, обработке </a:t>
            </a:r>
            <a:r>
              <a:rPr lang="ru-RU" sz="4000" b="1" dirty="0" err="1">
                <a:effectLst/>
              </a:rPr>
              <a:t>дезсредствами</a:t>
            </a:r>
            <a:r>
              <a:rPr lang="ru-RU" sz="4000" b="1" dirty="0">
                <a:effectLst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663300"/>
                </a:solidFill>
                <a:effectLst/>
              </a:rPr>
              <a:t>                      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Эпидемиология</a:t>
            </a:r>
            <a:endParaRPr lang="ru-RU" b="1" dirty="0">
              <a:solidFill>
                <a:srgbClr val="FF0000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>
                <a:solidFill>
                  <a:srgbClr val="00B0F0"/>
                </a:solidFill>
                <a:effectLst/>
              </a:rPr>
              <a:t>Источник инфекции</a:t>
            </a:r>
            <a:r>
              <a:rPr lang="ru-RU" b="1" dirty="0">
                <a:solidFill>
                  <a:srgbClr val="00B0F0"/>
                </a:solidFill>
                <a:effectLst/>
              </a:rPr>
              <a:t> </a:t>
            </a:r>
            <a:r>
              <a:rPr lang="ru-RU" b="1" dirty="0">
                <a:effectLst/>
              </a:rPr>
              <a:t>- больной и носитель. Особенно опасны больные легкими, стертыми и бессимптомными формами. В детских коллективах источниками инфекции часто бывают работники пищеблока. Риск заболевания ОКИ увеличивается летом, так как в теплое время года микробы легко размножаются во внешней среде. Особенно опасно их попадание на пищевые продукты, так как возбудители в них не только длительно  сохраняются, но и размножаются, не изменяя при этом ни внешнего вида, ни вкуса, ни запаха.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88913"/>
            <a:ext cx="8715375" cy="648017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Инкубационный период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(с момента попадания возбудителя до появления первых признаков болезни) длится от 2-6 часов до 2-5 суток, реже дольше.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Заразный период</a:t>
            </a:r>
            <a:r>
              <a:rPr lang="ru-RU" sz="2800" dirty="0" smtClean="0">
                <a:solidFill>
                  <a:srgbClr val="FF0000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больного- </a:t>
            </a:r>
            <a:r>
              <a:rPr lang="ru-RU" sz="2800" dirty="0" smtClean="0"/>
              <a:t>с момента возникновения первых симптомов болезни и весь период симптомов, а при вирусной инфекции – до 2-4х недель после выздоровления. </a:t>
            </a:r>
          </a:p>
          <a:p>
            <a:r>
              <a:rPr lang="ru-RU" sz="2800" dirty="0" smtClean="0"/>
              <a:t>Больные выделяют возбудителей в окружающую среду с </a:t>
            </a:r>
            <a:r>
              <a:rPr lang="ru-RU" sz="2800" b="1" dirty="0" smtClean="0">
                <a:solidFill>
                  <a:schemeClr val="accent2"/>
                </a:solidFill>
              </a:rPr>
              <a:t>испражнениями, рвотными массами, реже с мочой</a:t>
            </a:r>
            <a:r>
              <a:rPr lang="ru-RU" sz="2800" dirty="0" smtClean="0"/>
              <a:t>. </a:t>
            </a:r>
          </a:p>
        </p:txBody>
      </p:sp>
      <p:pic>
        <p:nvPicPr>
          <p:cNvPr id="9219" name="Picture 6" descr="6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4075" y="4652963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260350"/>
            <a:ext cx="5256213" cy="63373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800" b="1" smtClean="0">
                <a:solidFill>
                  <a:srgbClr val="FF0000"/>
                </a:solidFill>
              </a:rPr>
              <a:t>Восприимчивость</a:t>
            </a:r>
            <a:r>
              <a:rPr lang="ru-RU" sz="2800" smtClean="0"/>
              <a:t> к кишечным инфекциям всеобщая независимо от возраста и пола.</a:t>
            </a:r>
          </a:p>
          <a:p>
            <a:pPr algn="just">
              <a:lnSpc>
                <a:spcPct val="90000"/>
              </a:lnSpc>
            </a:pPr>
            <a:r>
              <a:rPr lang="ru-RU" sz="2800" b="1" smtClean="0">
                <a:solidFill>
                  <a:srgbClr val="FF0000"/>
                </a:solidFill>
              </a:rPr>
              <a:t>Наиболее восприимчивы</a:t>
            </a:r>
            <a:r>
              <a:rPr lang="ru-RU" sz="2800" smtClean="0">
                <a:solidFill>
                  <a:srgbClr val="FF0000"/>
                </a:solidFill>
              </a:rPr>
              <a:t> </a:t>
            </a:r>
            <a:r>
              <a:rPr lang="ru-RU" sz="2800" smtClean="0"/>
              <a:t>к кишечным патогенам – дети и лица преклонного возраста, лица с заболе-ваниями желудка и кишечника, люди, страдающие алкоголизмом.</a:t>
            </a:r>
          </a:p>
          <a:p>
            <a:pPr algn="just">
              <a:lnSpc>
                <a:spcPct val="90000"/>
              </a:lnSpc>
            </a:pPr>
            <a:r>
              <a:rPr lang="ru-RU" sz="2800" b="1" smtClean="0">
                <a:solidFill>
                  <a:srgbClr val="FF0000"/>
                </a:solidFill>
              </a:rPr>
              <a:t>Иммунитет</a:t>
            </a:r>
            <a:r>
              <a:rPr lang="ru-RU" sz="2800" smtClean="0"/>
              <a:t> после перенесенной инфекции нестойкий, строго типоспецифический.</a:t>
            </a:r>
          </a:p>
        </p:txBody>
      </p:sp>
      <p:pic>
        <p:nvPicPr>
          <p:cNvPr id="14339" name="Picture 6" descr="ot-chego-mozhet-toshnit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3479800"/>
            <a:ext cx="38576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k12712223"/>
          <p:cNvPicPr>
            <a:picLocks noChangeAspect="1" noChangeArrowheads="1"/>
          </p:cNvPicPr>
          <p:nvPr/>
        </p:nvPicPr>
        <p:blipFill>
          <a:blip r:embed="rId3" cstate="print"/>
          <a:srcRect l="11774" t="24120" r="6879" b="6247"/>
          <a:stretch>
            <a:fillRect/>
          </a:stretch>
        </p:blipFill>
        <p:spPr bwMode="auto">
          <a:xfrm>
            <a:off x="5292725" y="0"/>
            <a:ext cx="3816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510222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5292725" y="898525"/>
            <a:ext cx="3851275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71500"/>
            <a:r>
              <a:rPr lang="ru-RU" sz="1600" b="1"/>
              <a:t>-ротовая полость – апробация, смачивание, обезвреживание, измельчение пищи, расщепление углеводов;</a:t>
            </a:r>
          </a:p>
          <a:p>
            <a:pPr indent="571500"/>
            <a:r>
              <a:rPr lang="ru-RU" sz="1600" b="1"/>
              <a:t>-пищевод – продвижение пищи в желудок;</a:t>
            </a:r>
          </a:p>
          <a:p>
            <a:pPr indent="571500"/>
            <a:r>
              <a:rPr lang="ru-RU" sz="1600" b="1"/>
              <a:t>-желудок – механическая переработка, обеззараживание пищи, расщепление белков и частичное – жиров;</a:t>
            </a:r>
          </a:p>
          <a:p>
            <a:pPr indent="571500"/>
            <a:r>
              <a:rPr lang="ru-RU" sz="1600" b="1"/>
              <a:t>-12-перстная кишка – расщепление белков, жиров и углеводов под действием поджелудочного сока и желчи;</a:t>
            </a:r>
          </a:p>
          <a:p>
            <a:pPr indent="571500"/>
            <a:r>
              <a:rPr lang="ru-RU" sz="1600" b="1"/>
              <a:t>-тонкий кишечник – расщепление белков и углеводов, избирательное всасывание питательных веществ в кровь и лимфу;</a:t>
            </a:r>
          </a:p>
          <a:p>
            <a:pPr indent="571500"/>
            <a:r>
              <a:rPr lang="ru-RU" sz="1600" b="1"/>
              <a:t>-толстый кишечник – всасывание воды, формирование каловых масс, переваривание клетчатки, синтез витаминов.</a:t>
            </a:r>
          </a:p>
          <a:p>
            <a:pPr indent="571500" eaLnBrk="0" hangingPunct="0"/>
            <a:endParaRPr lang="ru-RU" sz="1600" b="1"/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</a:rPr>
              <a:t>Изменения, которым подвергается пища в органах пищеварительного тракта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2857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357188" y="48577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500063" y="500063"/>
            <a:ext cx="42148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С водой, пищей, грязными руками в рот попадают вирусы и бактерии. Затем эти микробы транспортируются в желудок и кишечник, где начинают активно размножаться и продуцируют различные токсины. Эти вещества нарушают проницаемость клеточных мембран, вмешиваются в ход биохимических реакций, приводят к дисбалансу важных солей, минеральных веществ и потере влаги.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3857625"/>
            <a:ext cx="3046412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663300"/>
                </a:solidFill>
                <a:effectLst/>
              </a:rPr>
              <a:t>                      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Периоды болезни:</a:t>
            </a:r>
          </a:p>
          <a:p>
            <a:pPr eaLnBrk="1" hangingPunct="1"/>
            <a:r>
              <a:rPr lang="ru-RU" b="1" dirty="0" smtClean="0">
                <a:effectLst/>
              </a:rPr>
              <a:t>инкубационный - от нескольких часов до 7 дней</a:t>
            </a:r>
          </a:p>
          <a:p>
            <a:pPr eaLnBrk="1" hangingPunct="1"/>
            <a:r>
              <a:rPr lang="ru-RU" b="1" dirty="0" smtClean="0">
                <a:effectLst/>
              </a:rPr>
              <a:t>период разгара</a:t>
            </a:r>
          </a:p>
          <a:p>
            <a:pPr eaLnBrk="1" hangingPunct="1"/>
            <a:r>
              <a:rPr lang="ru-RU" b="1" dirty="0" smtClean="0">
                <a:effectLst/>
              </a:rPr>
              <a:t>период реконвалесценции</a:t>
            </a:r>
          </a:p>
          <a:p>
            <a:pPr eaLnBrk="1" hangingPunct="1">
              <a:buFont typeface="Wingdings" pitchFamily="2" charset="2"/>
              <a:buNone/>
            </a:pPr>
            <a:endParaRPr lang="ru-RU" b="1" dirty="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effectLst/>
              </a:rPr>
              <a:t>Длительность их зависит от клиники и тяжести заболевания</a:t>
            </a:r>
          </a:p>
          <a:p>
            <a:pPr eaLnBrk="1" hangingPunct="1"/>
            <a:endParaRPr lang="ru-RU" b="1" dirty="0" smtClean="0">
              <a:effectLst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500063" y="302251"/>
            <a:ext cx="814387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                                      Симптомы</a:t>
            </a:r>
            <a:r>
              <a:rPr lang="ru-RU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: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 </a:t>
            </a:r>
            <a:endParaRPr lang="ru-RU" sz="2400" dirty="0"/>
          </a:p>
          <a:p>
            <a:pPr eaLnBrk="0" hangingPunct="0">
              <a:buFontTx/>
              <a:buChar char="•"/>
            </a:pPr>
            <a:r>
              <a:rPr lang="ru-RU" sz="2400" b="1" dirty="0">
                <a:latin typeface="Calibri" pitchFamily="34" charset="0"/>
                <a:cs typeface="Times New Roman" pitchFamily="18" charset="0"/>
              </a:rPr>
              <a:t>После попадания микробов в организм заболевание начинается: </a:t>
            </a:r>
            <a:endParaRPr lang="ru-RU" sz="2400" b="1" dirty="0"/>
          </a:p>
          <a:p>
            <a:pPr lvl="1" eaLnBrk="0" hangingPunct="0">
              <a:buFont typeface="Symbol" pitchFamily="18" charset="2"/>
              <a:buChar char=""/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от 6-8 часов до нескольких суток при дизентерии, сальмонеллезе, кишечных </a:t>
            </a:r>
            <a:r>
              <a:rPr lang="ru-RU" sz="2400" b="1" dirty="0" err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клининфекциях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C00000"/>
              </a:solidFill>
            </a:endParaRPr>
          </a:p>
          <a:p>
            <a:pPr eaLnBrk="0" hangingPunct="0">
              <a:buFontTx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Для начала заболевания характерны симптомы отравления: ухудшение общего самочувствия, головные боли, нарушение аппетита, повышение температуры тела до 38-39 °С. </a:t>
            </a:r>
            <a:endParaRPr lang="ru-RU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lvl="1" eaLnBrk="0" hangingPunct="0">
              <a:buFont typeface="Symbol" pitchFamily="18" charset="2"/>
              <a:buChar char=""/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через 12-18 часов от при кокковых инфекциях (стафилококки, стрептококки); 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Больные жалуются на тошноту, рвоту, схваткообразные боли в животе, жидкий стул с примесью слизи, гноя (при дизентерии с примесью крови), может беспокоить жажда и озноб. </a:t>
            </a:r>
            <a:endParaRPr lang="ru-RU" sz="2400" b="1" dirty="0">
              <a:solidFill>
                <a:srgbClr val="C00000"/>
              </a:solidFill>
            </a:endParaRPr>
          </a:p>
          <a:p>
            <a:pPr eaLnBrk="0" hangingPunct="0"/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        При 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многократных рвотах и частом стуле развивается обезвоживание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706438"/>
          </a:xfrm>
        </p:spPr>
        <p:txBody>
          <a:bodyPr/>
          <a:lstStyle/>
          <a:p>
            <a:pPr eaLnBrk="1" hangingPunct="1"/>
            <a:r>
              <a:rPr lang="ru-RU" sz="3600" b="1" smtClean="0"/>
              <a:t>Желудочно-кишечные инфекции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1268413"/>
            <a:ext cx="521970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</a:t>
            </a:r>
            <a:r>
              <a:rPr lang="ru-RU" sz="2000" b="1" dirty="0" smtClean="0"/>
              <a:t>Попадая в организм, бактерии выделяют  токсин, который вызывает острое воспаление слизистой желудка, тонкой и толстой кишки.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Начинается заболевание достаточно быстро. Уже через 2-4 часа после еды наблюдаются первые симптомы: тошнота, чувство слабости, позднее – обильная рвота, понос. Нередко возникает повышение температуры, головная боль.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Особенно чувствительны к пищевым отравлениям дети, лица пожилого возраста и больные желудочно-кишечными заболеваниями. У них отравление нередко протекает в более тяжелой форме.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581525"/>
            <a:ext cx="30241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268413"/>
            <a:ext cx="30241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Общие симптомы ОКИ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979488"/>
            <a:ext cx="8964612" cy="5689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smtClean="0"/>
              <a:t>Для любой кишечной инфекции характерно развитие 2-х основных синдромов, но в различной степени выраженности:</a:t>
            </a:r>
            <a:endParaRPr lang="ru-RU" sz="24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smtClean="0"/>
              <a:t>1. Инфекционно-токсического синдром</a:t>
            </a:r>
            <a:r>
              <a:rPr lang="ru-RU" sz="2400" smtClean="0"/>
              <a:t> (ИТС), проявляется температурой от субфебрильных цифр (37º и выше) до фебрильной лихорадки (38° и выше). При некоторых инфекциях температуры нет совсем (</a:t>
            </a:r>
            <a:r>
              <a:rPr lang="ru-RU" sz="2400" smtClean="0">
                <a:hlinkClick r:id="rId2"/>
              </a:rPr>
              <a:t>холера</a:t>
            </a:r>
            <a:r>
              <a:rPr lang="ru-RU" sz="2400" smtClean="0"/>
              <a:t>), также отсутствие температуры или небольшой кратковременный подъем характерен для пищевого отравления </a:t>
            </a:r>
            <a:r>
              <a:rPr lang="ru-RU" sz="2400" smtClean="0">
                <a:hlinkClick r:id="rId3"/>
              </a:rPr>
              <a:t>стафилококкоками</a:t>
            </a:r>
            <a:r>
              <a:rPr lang="ru-RU" sz="2400" smtClean="0"/>
              <a:t>. Часто инфекционно-токсический синдом является началом ОКИ и длится до появления второго синдрома от нескольких часов до суток,реже дольше.</a:t>
            </a:r>
            <a:endParaRPr lang="ru-RU" sz="24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smtClean="0"/>
              <a:t>2. Кишечный синдром</a:t>
            </a:r>
            <a:r>
              <a:rPr lang="ru-RU" sz="2400" smtClean="0"/>
              <a:t>. Его проявления могут быть разными. Этот синдром может проявляться в виде синдрома гастрита, гастроэнтерита, энтерита, гастроэнтероколита, энтероколита, колита.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B0F0"/>
                </a:solidFill>
                <a:effectLst/>
              </a:rPr>
              <a:t> Для ОКИ характерны 2 группы симптомов:</a:t>
            </a:r>
            <a:endParaRPr lang="ru-RU" b="1" i="1" dirty="0" smtClean="0">
              <a:solidFill>
                <a:srgbClr val="00B0F0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>
                <a:solidFill>
                  <a:srgbClr val="FF0000"/>
                </a:solidFill>
                <a:effectLst/>
              </a:rPr>
              <a:t>интоксикации</a:t>
            </a:r>
            <a:r>
              <a:rPr lang="ru-RU" sz="2400" b="1" dirty="0" smtClean="0">
                <a:effectLst/>
              </a:rPr>
              <a:t> - различные варианты токсикоза, повышение Т. У младших детей обычно сочетается с </a:t>
            </a:r>
            <a:r>
              <a:rPr lang="ru-RU" sz="2400" b="1" dirty="0" err="1" smtClean="0">
                <a:effectLst/>
              </a:rPr>
              <a:t>эксикозом</a:t>
            </a:r>
            <a:r>
              <a:rPr lang="ru-RU" sz="2400" b="1" dirty="0" smtClean="0">
                <a:effectLst/>
              </a:rPr>
              <a:t> – обезвоживание организма из-за рвоты и поноса.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>
                <a:solidFill>
                  <a:srgbClr val="FF0000"/>
                </a:solidFill>
                <a:effectLst/>
              </a:rPr>
              <a:t>диспепсические синдромы</a:t>
            </a:r>
            <a:r>
              <a:rPr lang="ru-RU" sz="2400" b="1" dirty="0" smtClean="0">
                <a:solidFill>
                  <a:srgbClr val="FF0000"/>
                </a:solidFill>
                <a:effectLst/>
              </a:rPr>
              <a:t>: </a:t>
            </a:r>
            <a:endParaRPr lang="ru-RU" sz="2400" b="1" i="1" dirty="0" smtClean="0">
              <a:solidFill>
                <a:srgbClr val="FF00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 smtClean="0">
                <a:effectLst/>
              </a:rPr>
              <a:t>- </a:t>
            </a:r>
            <a:r>
              <a:rPr lang="ru-RU" sz="2400" b="1" i="1" dirty="0" smtClean="0">
                <a:solidFill>
                  <a:srgbClr val="00B050"/>
                </a:solidFill>
                <a:effectLst/>
              </a:rPr>
              <a:t>Гастрита</a:t>
            </a:r>
            <a:r>
              <a:rPr lang="ru-RU" sz="2400" b="1" i="1" dirty="0" smtClean="0">
                <a:effectLst/>
              </a:rPr>
              <a:t> -</a:t>
            </a:r>
            <a:r>
              <a:rPr lang="ru-RU" sz="2400" b="1" dirty="0" smtClean="0">
                <a:effectLst/>
              </a:rPr>
              <a:t> в изолированном виде встречается редко. </a:t>
            </a:r>
            <a:r>
              <a:rPr lang="ru-RU" sz="2400" b="1" u="sng" dirty="0" smtClean="0">
                <a:effectLst/>
              </a:rPr>
              <a:t>Рвота </a:t>
            </a:r>
            <a:r>
              <a:rPr lang="ru-RU" sz="2400" b="1" dirty="0" smtClean="0">
                <a:effectLst/>
              </a:rPr>
              <a:t>и </a:t>
            </a:r>
            <a:r>
              <a:rPr lang="ru-RU" sz="2400" b="1" u="sng" dirty="0" smtClean="0">
                <a:effectLst/>
              </a:rPr>
              <a:t>боли</a:t>
            </a:r>
            <a:r>
              <a:rPr lang="ru-RU" sz="2400" b="1" dirty="0" smtClean="0">
                <a:effectLst/>
              </a:rPr>
              <a:t> в </a:t>
            </a:r>
            <a:r>
              <a:rPr lang="ru-RU" sz="2400" b="1" dirty="0" err="1" smtClean="0">
                <a:effectLst/>
              </a:rPr>
              <a:t>эпигастрии</a:t>
            </a:r>
            <a:r>
              <a:rPr lang="ru-RU" sz="2400" b="1" dirty="0" smtClean="0">
                <a:effectLst/>
              </a:rPr>
              <a:t>. Более характерен для пищевой </a:t>
            </a:r>
            <a:r>
              <a:rPr lang="ru-RU" sz="2400" b="1" dirty="0" err="1" smtClean="0">
                <a:effectLst/>
              </a:rPr>
              <a:t>токсикоинфекции</a:t>
            </a:r>
            <a:r>
              <a:rPr lang="ru-RU" sz="2400" b="1" dirty="0" smtClean="0">
                <a:effectLst/>
              </a:rPr>
              <a:t>.</a:t>
            </a:r>
            <a:endParaRPr lang="ru-RU" sz="2400" b="1" i="1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 smtClean="0">
                <a:effectLst/>
              </a:rPr>
              <a:t>- </a:t>
            </a:r>
            <a:r>
              <a:rPr lang="ru-RU" sz="2400" b="1" i="1" dirty="0" smtClean="0">
                <a:solidFill>
                  <a:srgbClr val="00B050"/>
                </a:solidFill>
                <a:effectLst/>
              </a:rPr>
              <a:t>Энтерита</a:t>
            </a:r>
            <a:r>
              <a:rPr lang="ru-RU" sz="2400" b="1" dirty="0" smtClean="0">
                <a:effectLst/>
              </a:rPr>
              <a:t>. </a:t>
            </a:r>
            <a:r>
              <a:rPr lang="ru-RU" sz="2400" b="1" dirty="0" err="1" smtClean="0">
                <a:effectLst/>
              </a:rPr>
              <a:t>Энтеритный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u="sng" dirty="0" smtClean="0">
                <a:effectLst/>
              </a:rPr>
              <a:t>стул</a:t>
            </a:r>
            <a:r>
              <a:rPr lang="ru-RU" sz="2400" b="1" dirty="0" smtClean="0">
                <a:effectLst/>
              </a:rPr>
              <a:t> частый, </a:t>
            </a:r>
            <a:r>
              <a:rPr lang="ru-RU" sz="2400" b="1" u="sng" dirty="0" smtClean="0">
                <a:effectLst/>
              </a:rPr>
              <a:t>жидкий</a:t>
            </a:r>
            <a:r>
              <a:rPr lang="ru-RU" sz="2400" b="1" dirty="0" smtClean="0">
                <a:effectLst/>
              </a:rPr>
              <a:t>, обильный, брызжущий, с частицами </a:t>
            </a:r>
            <a:r>
              <a:rPr lang="ru-RU" sz="2400" b="1" dirty="0" err="1" smtClean="0">
                <a:effectLst/>
              </a:rPr>
              <a:t>непереваренной</a:t>
            </a:r>
            <a:r>
              <a:rPr lang="ru-RU" sz="2400" b="1" dirty="0" smtClean="0">
                <a:effectLst/>
              </a:rPr>
              <a:t> пищи, зловонный, кислый, раздражает кожу, вызывая опрелости даже при тщательном уходе. У старших жалобы на </a:t>
            </a:r>
            <a:r>
              <a:rPr lang="ru-RU" sz="2400" b="1" u="sng" dirty="0" smtClean="0">
                <a:effectLst/>
              </a:rPr>
              <a:t>боли в животе</a:t>
            </a:r>
            <a:r>
              <a:rPr lang="ru-RU" sz="2400" b="1" dirty="0" smtClean="0">
                <a:effectLst/>
              </a:rPr>
              <a:t>, дети раннего возраста "сучат" ножками, плачут. Живот вздут (метеоризм), урчание по ходу кишечника. В динамике стул теряет каловый характер, становится водянистым с небольшим количеством слизи и белых комочков. Такой стул может быть при </a:t>
            </a:r>
            <a:r>
              <a:rPr lang="ru-RU" sz="2400" b="1" dirty="0" err="1" smtClean="0">
                <a:effectLst/>
              </a:rPr>
              <a:t>ротавирусной</a:t>
            </a:r>
            <a:r>
              <a:rPr lang="ru-RU" sz="2400" b="1" dirty="0" smtClean="0">
                <a:effectLst/>
              </a:rPr>
              <a:t> и стафилококковой инфекции, </a:t>
            </a:r>
            <a:r>
              <a:rPr lang="ru-RU" sz="2400" b="1" dirty="0" err="1" smtClean="0">
                <a:effectLst/>
              </a:rPr>
              <a:t>эшерихиозе</a:t>
            </a:r>
            <a:r>
              <a:rPr lang="ru-RU" sz="2400" b="1" dirty="0" smtClean="0">
                <a:effectLst/>
              </a:rPr>
              <a:t>, сальмонеллезе.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effectLst/>
              </a:rPr>
              <a:t>- </a:t>
            </a:r>
            <a:r>
              <a:rPr lang="ru-RU" sz="2400" b="1" i="1" dirty="0" smtClean="0">
                <a:solidFill>
                  <a:srgbClr val="00B050"/>
                </a:solidFill>
                <a:effectLst/>
              </a:rPr>
              <a:t>Колита</a:t>
            </a:r>
            <a:r>
              <a:rPr lang="ru-RU" sz="2400" b="1" dirty="0" smtClean="0">
                <a:solidFill>
                  <a:srgbClr val="00B050"/>
                </a:solidFill>
                <a:effectLst/>
              </a:rPr>
              <a:t>.</a:t>
            </a:r>
            <a:r>
              <a:rPr lang="ru-RU" sz="2400" b="1" dirty="0" smtClean="0">
                <a:effectLst/>
              </a:rPr>
              <a:t> Стул скудный, может состоять из зеленовато-бурой мутной слизи с примесью гноя, иногда крови (ректальный плевок). Ребенок часто просится на горшок, но дефекация бывает не всегда. Такие ложные болезненные позывы (тенезмы) характерны для дизентерии. У детей 1-го года жизни появляются приступы беспокойства, ребенок "сучит" ножками, тужится с покраснением лица, но стул не выделяется. Отмечается податливость или зияние </a:t>
            </a:r>
            <a:r>
              <a:rPr lang="ru-RU" sz="2400" b="1" dirty="0" err="1" smtClean="0">
                <a:effectLst/>
              </a:rPr>
              <a:t>ануса</a:t>
            </a:r>
            <a:r>
              <a:rPr lang="ru-RU" sz="2400" b="1" dirty="0" smtClean="0">
                <a:effectLst/>
              </a:rPr>
              <a:t>. Живот обычно втянут. При пальпации урчание в правой подвздошной области и по ходу толстой кишки. В левой подвздошной области пальпируется </a:t>
            </a:r>
            <a:r>
              <a:rPr lang="ru-RU" sz="2400" b="1" dirty="0" err="1" smtClean="0">
                <a:effectLst/>
              </a:rPr>
              <a:t>спазмированная</a:t>
            </a:r>
            <a:r>
              <a:rPr lang="ru-RU" sz="2400" b="1" dirty="0" smtClean="0">
                <a:effectLst/>
              </a:rPr>
              <a:t> болезненная сигмовидная кишка. Такой стул характерен для дизентерии, может быть при сальмонеллезе, </a:t>
            </a:r>
            <a:r>
              <a:rPr lang="ru-RU" sz="2400" b="1" dirty="0" err="1" smtClean="0">
                <a:effectLst/>
              </a:rPr>
              <a:t>эшерихиозе</a:t>
            </a:r>
            <a:r>
              <a:rPr lang="ru-RU" sz="2400" b="1" dirty="0" smtClean="0">
                <a:effectLst/>
              </a:rPr>
              <a:t>, стафилококковой инфекции.</a:t>
            </a:r>
            <a:endParaRPr lang="ru-RU" sz="2400" b="1" i="1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effectLst/>
              </a:rPr>
              <a:t>- </a:t>
            </a:r>
            <a:r>
              <a:rPr lang="ru-RU" sz="2400" b="1" i="1" dirty="0" smtClean="0">
                <a:solidFill>
                  <a:srgbClr val="00B050"/>
                </a:solidFill>
                <a:effectLst/>
              </a:rPr>
              <a:t>Энтероколита</a:t>
            </a:r>
            <a:r>
              <a:rPr lang="ru-RU" sz="2400" b="1" dirty="0" smtClean="0">
                <a:solidFill>
                  <a:srgbClr val="00B050"/>
                </a:solidFill>
                <a:effectLst/>
              </a:rPr>
              <a:t>. </a:t>
            </a:r>
            <a:r>
              <a:rPr lang="ru-RU" sz="2400" b="1" dirty="0" smtClean="0">
                <a:effectLst/>
              </a:rPr>
              <a:t>Сумма симптомов колита и энтерита</a:t>
            </a:r>
            <a:endParaRPr lang="ru-RU" sz="2400" b="1" i="1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effectLst/>
              </a:rPr>
              <a:t>- </a:t>
            </a:r>
            <a:r>
              <a:rPr lang="ru-RU" sz="2400" b="1" i="1" dirty="0" smtClean="0">
                <a:solidFill>
                  <a:srgbClr val="00B050"/>
                </a:solidFill>
                <a:effectLst/>
              </a:rPr>
              <a:t>Гастроэнтерита. </a:t>
            </a:r>
            <a:r>
              <a:rPr lang="ru-RU" sz="2400" b="1" dirty="0" smtClean="0">
                <a:effectLst/>
              </a:rPr>
              <a:t>Часто встречается у детей раннего возраста.</a:t>
            </a:r>
            <a:endParaRPr lang="ru-RU" sz="2400" b="1" i="1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effectLst/>
              </a:rPr>
              <a:t>- </a:t>
            </a:r>
            <a:r>
              <a:rPr lang="ru-RU" sz="2400" b="1" i="1" dirty="0" err="1" smtClean="0">
                <a:solidFill>
                  <a:srgbClr val="00B050"/>
                </a:solidFill>
                <a:effectLst/>
              </a:rPr>
              <a:t>Гастроэнтероколита</a:t>
            </a:r>
            <a:r>
              <a:rPr lang="ru-RU" sz="2400" b="1" i="1" dirty="0" smtClean="0">
                <a:solidFill>
                  <a:srgbClr val="00B050"/>
                </a:solidFill>
                <a:effectLst/>
              </a:rPr>
              <a:t>. </a:t>
            </a:r>
            <a:r>
              <a:rPr lang="ru-RU" sz="2400" b="1" dirty="0" smtClean="0">
                <a:effectLst/>
              </a:rPr>
              <a:t>Встречается в любом возрасте.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effectLst/>
              </a:rPr>
              <a:t> 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  <a:effectLst/>
              </a:rPr>
              <a:t>Легкая форма </a:t>
            </a:r>
            <a:r>
              <a:rPr lang="ru-RU" sz="2800" b="1" dirty="0" smtClean="0">
                <a:effectLst/>
              </a:rPr>
              <a:t>– </a:t>
            </a:r>
            <a:r>
              <a:rPr lang="ru-RU" sz="2600" b="1" dirty="0" smtClean="0">
                <a:effectLst/>
              </a:rPr>
              <a:t>синдром интоксикации отсутствует, Т субфебрильная или нормальная, стул 4-6 раз в сутки. У детей первого года жизни редкие срыгивания, масса тела не снижается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  <a:effectLst/>
              </a:rPr>
              <a:t>Среднетяжелая форма </a:t>
            </a:r>
            <a:r>
              <a:rPr lang="ru-RU" sz="2800" b="1" dirty="0" smtClean="0">
                <a:effectLst/>
              </a:rPr>
              <a:t>– </a:t>
            </a:r>
            <a:r>
              <a:rPr lang="ru-RU" sz="2600" b="1" dirty="0" smtClean="0">
                <a:effectLst/>
              </a:rPr>
              <a:t>с первых дней симптомы интоксикации: Т 38-39, снижение аппетита, вялость, рвота, нередко повторная, бледность, мраморность кожи, </a:t>
            </a:r>
            <a:r>
              <a:rPr lang="ru-RU" sz="2600" b="1" dirty="0" err="1" smtClean="0">
                <a:effectLst/>
              </a:rPr>
              <a:t>акроцианоз</a:t>
            </a:r>
            <a:r>
              <a:rPr lang="ru-RU" sz="2600" b="1" dirty="0" smtClean="0">
                <a:effectLst/>
              </a:rPr>
              <a:t>.  Стул 8-10 раз в сутки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  <a:effectLst/>
              </a:rPr>
              <a:t>Тяжелая форма</a:t>
            </a:r>
            <a:r>
              <a:rPr lang="ru-RU" sz="2800" b="1" dirty="0" smtClean="0">
                <a:effectLst/>
              </a:rPr>
              <a:t> – </a:t>
            </a:r>
            <a:r>
              <a:rPr lang="ru-RU" sz="2600" b="1" dirty="0" smtClean="0">
                <a:effectLst/>
              </a:rPr>
              <a:t>гипертермия (39 и выше), многократная рвота, стул 10-15 раз и чаще, </a:t>
            </a:r>
            <a:r>
              <a:rPr lang="ru-RU" sz="2600" b="1" dirty="0" err="1" smtClean="0">
                <a:effectLst/>
              </a:rPr>
              <a:t>гемоколит</a:t>
            </a:r>
            <a:r>
              <a:rPr lang="ru-RU" sz="2600" b="1" dirty="0" smtClean="0">
                <a:effectLst/>
              </a:rPr>
              <a:t>. Стул теряет каловый характер – «ректальный плевок» или обильный водянистый без каловых масс. Развивается токсикоз, токсикоз с </a:t>
            </a:r>
            <a:r>
              <a:rPr lang="ru-RU" sz="2600" b="1" dirty="0" err="1" smtClean="0">
                <a:effectLst/>
              </a:rPr>
              <a:t>эксикозом</a:t>
            </a:r>
            <a:r>
              <a:rPr lang="ru-RU" sz="2600" b="1" dirty="0" smtClean="0">
                <a:effectLst/>
              </a:rPr>
              <a:t>, </a:t>
            </a:r>
            <a:r>
              <a:rPr lang="ru-RU" sz="2600" b="1" dirty="0" err="1" smtClean="0">
                <a:effectLst/>
              </a:rPr>
              <a:t>нейротоксикоз</a:t>
            </a:r>
            <a:r>
              <a:rPr lang="ru-RU" sz="2600" b="1" dirty="0" smtClean="0">
                <a:effectLst/>
              </a:rPr>
              <a:t>, </a:t>
            </a:r>
            <a:r>
              <a:rPr lang="ru-RU" sz="2600" b="1" dirty="0" err="1" smtClean="0">
                <a:effectLst/>
              </a:rPr>
              <a:t>ДВС-синдром</a:t>
            </a:r>
            <a:r>
              <a:rPr lang="ru-RU" sz="2600" b="1" dirty="0" smtClean="0">
                <a:effectLst/>
              </a:rPr>
              <a:t> </a:t>
            </a:r>
            <a:r>
              <a:rPr lang="ru-RU" sz="2600" b="1" dirty="0" err="1" smtClean="0">
                <a:effectLst/>
              </a:rPr>
              <a:t>с</a:t>
            </a:r>
            <a:r>
              <a:rPr lang="ru-RU" sz="2600" b="1" dirty="0" smtClean="0">
                <a:effectLst/>
              </a:rPr>
              <a:t> нарушениями со стороны ЦНС, ССС, водно-электролитного обмена, КЩС, гемостаза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85225" cy="1223962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Лабораторная диагностика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800" dirty="0" smtClean="0">
                <a:solidFill>
                  <a:schemeClr val="hlink"/>
                </a:solidFill>
              </a:rPr>
              <a:t>*</a:t>
            </a:r>
            <a:r>
              <a:rPr lang="ru-RU" sz="1800" b="1" dirty="0" smtClean="0">
                <a:solidFill>
                  <a:schemeClr val="hlink"/>
                </a:solidFill>
              </a:rPr>
              <a:t>Отбор материала осуществляется до начала </a:t>
            </a:r>
            <a:r>
              <a:rPr lang="ru-RU" sz="1800" b="1" dirty="0" err="1" smtClean="0">
                <a:solidFill>
                  <a:schemeClr val="hlink"/>
                </a:solidFill>
              </a:rPr>
              <a:t>этиотропного</a:t>
            </a:r>
            <a:r>
              <a:rPr lang="ru-RU" sz="1800" b="1" dirty="0" smtClean="0">
                <a:solidFill>
                  <a:schemeClr val="hlink"/>
                </a:solidFill>
              </a:rPr>
              <a:t> лечения.</a:t>
            </a:r>
            <a:r>
              <a:rPr lang="ru-RU" sz="4000" b="1" dirty="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5364163" cy="504031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1800" b="1" dirty="0" err="1" smtClean="0">
                <a:solidFill>
                  <a:srgbClr val="00B0F0"/>
                </a:solidFill>
              </a:rPr>
              <a:t>Копрология</a:t>
            </a:r>
            <a:r>
              <a:rPr lang="ru-RU" sz="1800" b="1" dirty="0" smtClean="0">
                <a:solidFill>
                  <a:srgbClr val="00B0F0"/>
                </a:solidFill>
              </a:rPr>
              <a:t>.</a:t>
            </a:r>
            <a:r>
              <a:rPr lang="ru-RU" sz="1800" b="1" dirty="0" smtClean="0"/>
              <a:t> При колитном синдроме - слизь, лейкоциты, эритроциты. При </a:t>
            </a:r>
            <a:r>
              <a:rPr lang="ru-RU" sz="1800" b="1" dirty="0" err="1" smtClean="0"/>
              <a:t>энтеритном</a:t>
            </a:r>
            <a:r>
              <a:rPr lang="ru-RU" sz="1800" b="1" dirty="0" smtClean="0"/>
              <a:t> - </a:t>
            </a:r>
            <a:r>
              <a:rPr lang="ru-RU" sz="1800" b="1" dirty="0" err="1" smtClean="0"/>
              <a:t>непереваренные</a:t>
            </a:r>
            <a:r>
              <a:rPr lang="ru-RU" sz="1800" b="1" dirty="0" smtClean="0"/>
              <a:t> компоненты пищи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00B0F0"/>
                </a:solidFill>
              </a:rPr>
              <a:t>Бактериологические методы</a:t>
            </a:r>
            <a:r>
              <a:rPr lang="ru-RU" sz="1800" dirty="0" smtClean="0">
                <a:solidFill>
                  <a:srgbClr val="00B0F0"/>
                </a:solidFill>
              </a:rPr>
              <a:t> </a:t>
            </a:r>
            <a:r>
              <a:rPr lang="ru-RU" sz="1800" dirty="0" smtClean="0"/>
              <a:t>(посев материалов для исследования на специальные среды и выращивание колоний бактерий). Материалами могут быть испражнения, рвотные массы, промывные воды желудка, остатки пищи, пробы воды. Предварительный высев и результат может быть выдан на 2-3 сутки.</a:t>
            </a:r>
            <a:endParaRPr lang="ru-RU" sz="18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00B0F0"/>
                </a:solidFill>
              </a:rPr>
              <a:t>Серологические методы</a:t>
            </a:r>
            <a:r>
              <a:rPr lang="ru-RU" sz="1800" dirty="0" smtClean="0">
                <a:solidFill>
                  <a:srgbClr val="00B0F0"/>
                </a:solidFill>
              </a:rPr>
              <a:t> </a:t>
            </a:r>
            <a:r>
              <a:rPr lang="ru-RU" sz="1800" dirty="0" smtClean="0"/>
              <a:t>(обнаружение специфических антител в крови) ИФА, РНГА – берутся обязательно парные сыворотки крови с интервалом в 10-14 дней.</a:t>
            </a:r>
            <a:endParaRPr lang="ru-RU" sz="18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00B0F0"/>
                </a:solidFill>
              </a:rPr>
              <a:t>ПЦР диагностика</a:t>
            </a:r>
            <a:r>
              <a:rPr lang="ru-RU" sz="1800" dirty="0" smtClean="0">
                <a:solidFill>
                  <a:srgbClr val="00B0F0"/>
                </a:solidFill>
              </a:rPr>
              <a:t> </a:t>
            </a:r>
            <a:r>
              <a:rPr lang="ru-RU" sz="1800" dirty="0" smtClean="0"/>
              <a:t>в биологических жидкостях. Результат выдается в тот же день.</a:t>
            </a:r>
            <a:endParaRPr lang="ru-RU" sz="18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Инструментальные методы диагностики</a:t>
            </a:r>
            <a:r>
              <a:rPr lang="ru-RU" sz="1800" dirty="0" smtClean="0">
                <a:solidFill>
                  <a:srgbClr val="00B050"/>
                </a:solidFill>
              </a:rPr>
              <a:t>: </a:t>
            </a:r>
            <a:r>
              <a:rPr lang="ru-RU" sz="1800" dirty="0" err="1" smtClean="0"/>
              <a:t>ректороманоскопия</a:t>
            </a:r>
            <a:r>
              <a:rPr lang="ru-RU" sz="1800" dirty="0" smtClean="0"/>
              <a:t>, </a:t>
            </a:r>
            <a:r>
              <a:rPr lang="ru-RU" sz="1800" dirty="0" err="1" smtClean="0"/>
              <a:t>колоноскопия</a:t>
            </a:r>
            <a:r>
              <a:rPr lang="ru-RU" sz="1800" dirty="0" smtClean="0"/>
              <a:t>, </a:t>
            </a:r>
            <a:r>
              <a:rPr lang="ru-RU" sz="1800" dirty="0" err="1" smtClean="0"/>
              <a:t>иригоскопия</a:t>
            </a:r>
            <a:r>
              <a:rPr lang="ru-RU" sz="1800" dirty="0" smtClean="0"/>
              <a:t>.</a:t>
            </a:r>
          </a:p>
        </p:txBody>
      </p:sp>
      <p:pic>
        <p:nvPicPr>
          <p:cNvPr id="21508" name="Picture 6" descr="1317477369-google-suchbegriffe-deutschland-jB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412875"/>
            <a:ext cx="367188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1584326"/>
          </a:xfrm>
        </p:spPr>
        <p:txBody>
          <a:bodyPr/>
          <a:lstStyle/>
          <a:p>
            <a:r>
              <a:rPr lang="ru-RU" sz="3600" smtClean="0"/>
              <a:t>Симптомы ОКИ, при которых обращение к врачу </a:t>
            </a:r>
            <a:r>
              <a:rPr lang="ru-RU" sz="4000" b="1" smtClean="0">
                <a:solidFill>
                  <a:srgbClr val="FF0000"/>
                </a:solidFill>
              </a:rPr>
              <a:t>незамедлительно: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857375"/>
            <a:ext cx="8858250" cy="4811713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arenR"/>
            </a:pPr>
            <a:r>
              <a:rPr lang="ru-RU" sz="2800" dirty="0" smtClean="0"/>
              <a:t>ранний детский возраст (до 3-х лет);</a:t>
            </a:r>
          </a:p>
          <a:p>
            <a:pPr marL="533400" indent="-533400">
              <a:lnSpc>
                <a:spcPct val="80000"/>
              </a:lnSpc>
              <a:buFontTx/>
              <a:buAutoNum type="arabicParenR"/>
            </a:pPr>
            <a:r>
              <a:rPr lang="ru-RU" sz="2800" dirty="0" smtClean="0"/>
              <a:t>лица старше 65 лет;</a:t>
            </a:r>
          </a:p>
          <a:p>
            <a:pPr marL="533400" indent="-533400">
              <a:lnSpc>
                <a:spcPct val="80000"/>
              </a:lnSpc>
              <a:buFontTx/>
              <a:buAutoNum type="arabicParenR"/>
            </a:pPr>
            <a:r>
              <a:rPr lang="ru-RU" sz="2800" dirty="0" smtClean="0"/>
              <a:t>жидкий стул более 5 раз в сутки у взрослого;</a:t>
            </a:r>
          </a:p>
          <a:p>
            <a:pPr marL="533400" indent="-533400">
              <a:lnSpc>
                <a:spcPct val="80000"/>
              </a:lnSpc>
              <a:buFontTx/>
              <a:buAutoNum type="arabicParenR"/>
            </a:pPr>
            <a:r>
              <a:rPr lang="ru-RU" sz="2800" dirty="0" smtClean="0"/>
              <a:t>многократная рвота;</a:t>
            </a:r>
          </a:p>
          <a:p>
            <a:pPr marL="533400" indent="-533400">
              <a:lnSpc>
                <a:spcPct val="80000"/>
              </a:lnSpc>
              <a:buFontTx/>
              <a:buAutoNum type="arabicParenR"/>
            </a:pPr>
            <a:r>
              <a:rPr lang="ru-RU" sz="2800" dirty="0" smtClean="0"/>
              <a:t>высокая лихорадка с диареей и рвотой;</a:t>
            </a:r>
          </a:p>
          <a:p>
            <a:pPr marL="533400" indent="-533400">
              <a:lnSpc>
                <a:spcPct val="80000"/>
              </a:lnSpc>
              <a:buFontTx/>
              <a:buAutoNum type="arabicParenR"/>
            </a:pPr>
            <a:r>
              <a:rPr lang="ru-RU" sz="2800" dirty="0" smtClean="0"/>
              <a:t>кровь в стуле;</a:t>
            </a:r>
          </a:p>
          <a:p>
            <a:pPr marL="533400" indent="-533400">
              <a:lnSpc>
                <a:spcPct val="80000"/>
              </a:lnSpc>
              <a:buFontTx/>
              <a:buAutoNum type="arabicParenR"/>
            </a:pPr>
            <a:r>
              <a:rPr lang="ru-RU" sz="2800" dirty="0" smtClean="0"/>
              <a:t>схваткообразные боли в животе любой локализации;</a:t>
            </a:r>
          </a:p>
          <a:p>
            <a:pPr marL="533400" indent="-533400">
              <a:lnSpc>
                <a:spcPct val="80000"/>
              </a:lnSpc>
              <a:buFontTx/>
              <a:buAutoNum type="arabicParenR"/>
            </a:pPr>
            <a:r>
              <a:rPr lang="ru-RU" sz="2800" dirty="0" smtClean="0"/>
              <a:t>выраженная слабость и жажда;</a:t>
            </a:r>
          </a:p>
          <a:p>
            <a:pPr marL="533400" indent="-533400">
              <a:lnSpc>
                <a:spcPct val="80000"/>
              </a:lnSpc>
              <a:buFontTx/>
              <a:buAutoNum type="arabicParenR"/>
            </a:pPr>
            <a:r>
              <a:rPr lang="ru-RU" sz="2800" dirty="0" smtClean="0"/>
              <a:t>наличие хронических сопутствующих болезней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"/>
          <p:cNvPicPr>
            <a:picLocks noChangeAspect="1" noChangeArrowheads="1"/>
          </p:cNvPicPr>
          <p:nvPr/>
        </p:nvPicPr>
        <p:blipFill>
          <a:blip r:embed="rId2" cstate="print"/>
          <a:srcRect l="8575" r="8611"/>
          <a:stretch>
            <a:fillRect/>
          </a:stretch>
        </p:blipFill>
        <p:spPr bwMode="auto">
          <a:xfrm>
            <a:off x="642910" y="285728"/>
            <a:ext cx="8072493" cy="635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ru-RU" sz="3600" smtClean="0"/>
              <a:t>Что при подозрении на ОКИ делать </a:t>
            </a:r>
            <a:r>
              <a:rPr lang="ru-RU" sz="3600" b="1" smtClean="0">
                <a:solidFill>
                  <a:srgbClr val="FF0000"/>
                </a:solidFill>
              </a:rPr>
              <a:t>нельзя</a:t>
            </a:r>
            <a:r>
              <a:rPr lang="ru-RU" sz="3600" smtClean="0"/>
              <a:t> </a:t>
            </a:r>
            <a:r>
              <a:rPr lang="ru-RU" sz="3600" b="1" smtClean="0">
                <a:solidFill>
                  <a:srgbClr val="FF0000"/>
                </a:solidFill>
              </a:rPr>
              <a:t>категорически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00200"/>
            <a:ext cx="4535488" cy="50688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Нельзя</a:t>
            </a:r>
            <a:r>
              <a:rPr lang="ru-RU" sz="2400" smtClean="0"/>
              <a:t> применять болеутоляющие лекарственные средства. В случае скрытых симптомов какой-либо хирургической патологии (холецистит, аппендицит, кишечная непроходимость и др.) снятие болевого синдрома может затруднить постановку диагноза и отложить оказание своевременной специализированной помощи.</a:t>
            </a:r>
          </a:p>
        </p:txBody>
      </p:sp>
      <p:pic>
        <p:nvPicPr>
          <p:cNvPr id="23556" name="Picture 4" descr="963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5525" y="1484313"/>
            <a:ext cx="42005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42875"/>
            <a:ext cx="9036050" cy="67421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Нельзя</a:t>
            </a:r>
            <a:r>
              <a:rPr lang="ru-RU" sz="2800" smtClean="0"/>
              <a:t> самостоятельно применять закрепляющие средства.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Нельзя</a:t>
            </a:r>
            <a:r>
              <a:rPr lang="ru-RU" sz="2800" smtClean="0"/>
              <a:t> делать самостоятельно клизмы, особенно с горячей водой.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Нельзя</a:t>
            </a:r>
            <a:r>
              <a:rPr lang="ru-RU" sz="2800" smtClean="0"/>
              <a:t> применять греющие процедуры на живот, что способствует усилению воспалительного процесса, и что усугубит состояние пациента.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Нельзя</a:t>
            </a:r>
            <a:r>
              <a:rPr lang="ru-RU" sz="2800" smtClean="0"/>
              <a:t> медлить и пытаться лечить подручными средствами при наличии симптомов ОКИ и подозрении на хирургическую патологию.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rgbClr val="FF0000"/>
                </a:solidFill>
              </a:rPr>
              <a:t>Последствия промедления с обращением за медицинской помощью могут быть очень печальными.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3413"/>
          </a:xfrm>
        </p:spPr>
        <p:txBody>
          <a:bodyPr/>
          <a:lstStyle/>
          <a:p>
            <a:r>
              <a:rPr lang="ru-RU" sz="3600" dirty="0" smtClean="0">
                <a:solidFill>
                  <a:srgbClr val="00B0F0"/>
                </a:solidFill>
              </a:rPr>
              <a:t>Лечение ОКИ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1438" y="714375"/>
            <a:ext cx="9324976" cy="6118225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Госпитализации</a:t>
            </a:r>
            <a:r>
              <a:rPr lang="ru-RU" sz="2800" smtClean="0"/>
              <a:t> подлежат все дети раннего возраста с любой тяжестью кишечной инфекции в связи с опасностью быстрого развития синдрома обезвоживания. </a:t>
            </a:r>
          </a:p>
          <a:p>
            <a:pPr marL="533400" indent="-533400"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Взрослые</a:t>
            </a:r>
            <a:r>
              <a:rPr lang="ru-RU" sz="2800" smtClean="0"/>
              <a:t> госпитализируются при </a:t>
            </a:r>
            <a:r>
              <a:rPr lang="ru-RU" sz="2800" b="1" smtClean="0">
                <a:solidFill>
                  <a:srgbClr val="FF0000"/>
                </a:solidFill>
              </a:rPr>
              <a:t>среднетяжелой и</a:t>
            </a:r>
            <a:r>
              <a:rPr lang="ru-RU" sz="2800" b="1" smtClean="0"/>
              <a:t> </a:t>
            </a:r>
            <a:r>
              <a:rPr lang="ru-RU" sz="2800" b="1" smtClean="0">
                <a:solidFill>
                  <a:srgbClr val="FF0000"/>
                </a:solidFill>
              </a:rPr>
              <a:t>тяжелой форме</a:t>
            </a:r>
            <a:r>
              <a:rPr lang="ru-RU" sz="2800" smtClean="0">
                <a:solidFill>
                  <a:srgbClr val="FF0000"/>
                </a:solidFill>
              </a:rPr>
              <a:t> </a:t>
            </a:r>
            <a:r>
              <a:rPr lang="ru-RU" sz="2800" smtClean="0"/>
              <a:t>ОКИ, а также по </a:t>
            </a:r>
            <a:r>
              <a:rPr lang="ru-RU" sz="2800" b="1" smtClean="0">
                <a:solidFill>
                  <a:srgbClr val="FF0000"/>
                </a:solidFill>
              </a:rPr>
              <a:t>социальным показаниям</a:t>
            </a:r>
            <a:r>
              <a:rPr lang="ru-RU" sz="2800" smtClean="0"/>
              <a:t> (группы риска, при невозможности изолировать больного, проживание в общежитиях, закрытые организованные учреждения – детские дома, дома для ветеранов и др.). </a:t>
            </a:r>
          </a:p>
          <a:p>
            <a:pPr marL="533400" indent="-533400">
              <a:buFontTx/>
              <a:buNone/>
            </a:pPr>
            <a:r>
              <a:rPr lang="ru-RU" sz="2800" smtClean="0"/>
              <a:t>На весь период лихорадки </a:t>
            </a:r>
            <a:r>
              <a:rPr lang="ru-RU" sz="2800" b="1" smtClean="0"/>
              <a:t>постельный режим</a:t>
            </a:r>
            <a:r>
              <a:rPr lang="ru-RU" sz="2800" smtClean="0"/>
              <a:t>, далее до прекращения жидкого стула – </a:t>
            </a:r>
            <a:r>
              <a:rPr lang="ru-RU" sz="2800" b="1" smtClean="0"/>
              <a:t>полупостельный</a:t>
            </a:r>
            <a:r>
              <a:rPr lang="ru-RU" sz="2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73138"/>
            <a:ext cx="9144000" cy="58134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В острый период болезни </a:t>
            </a:r>
            <a:r>
              <a:rPr lang="ru-RU" sz="2800" dirty="0" smtClean="0"/>
              <a:t>– слизистые супы, некрепкие мясные бульоны, протертое нежирное мясо, отварная нежирная рыба, омлет, каши, белый черствый хлеб или сухари, печеные яблоки без кожуры.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Исключаются: </a:t>
            </a:r>
            <a:r>
              <a:rPr lang="ru-RU" sz="2800" dirty="0" smtClean="0"/>
              <a:t>молоко, соки, приправы, пряности, копчености, консервы, чеснок, зеленый лук, редис, алкоголь. </a:t>
            </a:r>
          </a:p>
          <a:p>
            <a:pPr>
              <a:buFontTx/>
              <a:buNone/>
            </a:pPr>
            <a:r>
              <a:rPr lang="ru-RU" sz="2800" dirty="0" smtClean="0"/>
              <a:t>На общий стол переводят осторожно и постепенно в течение 3-4 недель. Такие продукты как молоко и тугоплавкие жиры плохо усваиваются еще в течение 3х месяцев.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555875" y="158750"/>
            <a:ext cx="462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Диетотерапия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8713788" cy="647700"/>
          </a:xfrm>
        </p:spPr>
        <p:txBody>
          <a:bodyPr/>
          <a:lstStyle/>
          <a:p>
            <a:r>
              <a:rPr lang="ru-RU" sz="3600" dirty="0" smtClean="0">
                <a:solidFill>
                  <a:srgbClr val="00B0F0"/>
                </a:solidFill>
              </a:rPr>
              <a:t>Медикаментозное лечение</a:t>
            </a:r>
            <a:endParaRPr lang="ru-RU" sz="3600" u="sng" dirty="0" smtClean="0">
              <a:solidFill>
                <a:srgbClr val="00B0F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4968875" cy="583406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Регидратационная терапия</a:t>
            </a:r>
            <a:r>
              <a:rPr lang="ru-RU" sz="2400" smtClean="0">
                <a:solidFill>
                  <a:srgbClr val="FF0000"/>
                </a:solidFill>
              </a:rPr>
              <a:t> </a:t>
            </a:r>
            <a:r>
              <a:rPr lang="ru-RU" sz="2400" smtClean="0"/>
              <a:t>(восполнение потерь жидкости и дезинтоксикация организма). Проводится при любой ОКИ в 2 этапа: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400" smtClean="0"/>
              <a:t>Можно принимать жидкость через рот (питьевой режим при отсутствии рвоты и позывов на нее), а также парентерально.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Внутривенную инфузию</a:t>
            </a:r>
            <a:r>
              <a:rPr lang="ru-RU" sz="2400" smtClean="0">
                <a:solidFill>
                  <a:srgbClr val="FF0000"/>
                </a:solidFill>
              </a:rPr>
              <a:t> </a:t>
            </a:r>
            <a:r>
              <a:rPr lang="ru-RU" sz="2400" smtClean="0"/>
              <a:t>растворов проводят только в условиях стационара под строгим контролем показателей водно-солевого обмена.</a:t>
            </a:r>
            <a:endParaRPr lang="ru-RU" sz="2400" u="sng" smtClean="0"/>
          </a:p>
        </p:txBody>
      </p:sp>
      <p:pic>
        <p:nvPicPr>
          <p:cNvPr id="28676" name="Picture 6" descr="sick-child-in-bed-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6038" y="692150"/>
            <a:ext cx="3983037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548_proportional_d65285ee58c38989de3e006fb2b8d7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3338" y="3789363"/>
            <a:ext cx="399573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14290"/>
            <a:ext cx="4752975" cy="638336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Как рассчитать объем</a:t>
            </a:r>
            <a:r>
              <a:rPr lang="ru-RU" sz="2600" dirty="0" smtClean="0">
                <a:solidFill>
                  <a:srgbClr val="FF0000"/>
                </a:solidFill>
              </a:rPr>
              <a:t> </a:t>
            </a:r>
            <a:r>
              <a:rPr lang="ru-RU" sz="2600" dirty="0" smtClean="0"/>
              <a:t>оральной </a:t>
            </a:r>
            <a:r>
              <a:rPr lang="ru-RU" sz="2600" dirty="0" err="1" smtClean="0"/>
              <a:t>регидратации</a:t>
            </a:r>
            <a:r>
              <a:rPr lang="ru-RU" sz="2600" dirty="0" smtClean="0"/>
              <a:t> в домашних условиях при 1 степени </a:t>
            </a:r>
            <a:r>
              <a:rPr lang="ru-RU" sz="2600" dirty="0" err="1" smtClean="0"/>
              <a:t>обезвоженности</a:t>
            </a:r>
            <a:r>
              <a:rPr lang="ru-RU" sz="2600" dirty="0" smtClean="0"/>
              <a:t> и амбулаторном лечении: это 30 мл/кг веса в сутки у взрослого, и 30-50 мл/кг/</a:t>
            </a:r>
            <a:r>
              <a:rPr lang="ru-RU" sz="2600" dirty="0" err="1" smtClean="0"/>
              <a:t>сут</a:t>
            </a:r>
            <a:r>
              <a:rPr lang="ru-RU" sz="2600" dirty="0" smtClean="0"/>
              <a:t> у детей.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600" dirty="0" smtClean="0"/>
              <a:t>Пить жидкость нужно </a:t>
            </a:r>
            <a:r>
              <a:rPr lang="ru-RU" sz="2600" dirty="0" smtClean="0">
                <a:solidFill>
                  <a:srgbClr val="FF0000"/>
                </a:solidFill>
              </a:rPr>
              <a:t>дробно</a:t>
            </a:r>
            <a:r>
              <a:rPr lang="ru-RU" sz="2600" dirty="0" smtClean="0"/>
              <a:t> каждые 5-10-15 минут в теплом виде. Это растворы </a:t>
            </a:r>
            <a:r>
              <a:rPr lang="ru-RU" sz="2600" dirty="0" err="1" smtClean="0"/>
              <a:t>регидрона</a:t>
            </a:r>
            <a:r>
              <a:rPr lang="ru-RU" sz="2600" dirty="0" smtClean="0"/>
              <a:t>, </a:t>
            </a:r>
            <a:r>
              <a:rPr lang="ru-RU" sz="2600" dirty="0" err="1" smtClean="0"/>
              <a:t>цитроглюкосолана</a:t>
            </a:r>
            <a:r>
              <a:rPr lang="ru-RU" sz="2600" dirty="0" smtClean="0"/>
              <a:t>, </a:t>
            </a:r>
            <a:r>
              <a:rPr lang="ru-RU" sz="2600" dirty="0" err="1" smtClean="0"/>
              <a:t>оролита</a:t>
            </a:r>
            <a:r>
              <a:rPr lang="ru-RU" sz="2600" dirty="0" smtClean="0"/>
              <a:t>, </a:t>
            </a:r>
            <a:r>
              <a:rPr lang="ru-RU" sz="2600" dirty="0" err="1" smtClean="0"/>
              <a:t>энтеродеза</a:t>
            </a:r>
            <a:r>
              <a:rPr lang="ru-RU" sz="2600" dirty="0" smtClean="0"/>
              <a:t>, </a:t>
            </a:r>
            <a:r>
              <a:rPr lang="ru-RU" sz="2600" dirty="0" err="1" smtClean="0"/>
              <a:t>травьяные</a:t>
            </a:r>
            <a:r>
              <a:rPr lang="ru-RU" sz="2600" dirty="0" smtClean="0"/>
              <a:t> чаи, несладкие компоты из сухофруктов.</a:t>
            </a:r>
          </a:p>
        </p:txBody>
      </p:sp>
      <p:pic>
        <p:nvPicPr>
          <p:cNvPr id="29699" name="Picture 5" descr="i?id=5693f70e22059162bd0b1d525dfc9477&amp;n=33&amp;h=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31788"/>
            <a:ext cx="4103687" cy="626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Патогенетическая терапия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1079500"/>
            <a:ext cx="9290051" cy="566261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ru-RU" sz="2800" b="1" dirty="0" err="1" smtClean="0">
                <a:solidFill>
                  <a:schemeClr val="accent2"/>
                </a:solidFill>
              </a:rPr>
              <a:t>Энтеросорбенты</a:t>
            </a:r>
            <a:r>
              <a:rPr lang="ru-RU" sz="2800" dirty="0" smtClean="0"/>
              <a:t> (белый </a:t>
            </a:r>
            <a:r>
              <a:rPr lang="ru-RU" sz="2800" dirty="0" err="1" smtClean="0"/>
              <a:t>уголь,энтеросгель</a:t>
            </a:r>
            <a:r>
              <a:rPr lang="ru-RU" sz="2800" dirty="0" smtClean="0"/>
              <a:t> и др.),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ru-RU" sz="2800" b="1" dirty="0" err="1" smtClean="0">
                <a:solidFill>
                  <a:schemeClr val="accent2"/>
                </a:solidFill>
              </a:rPr>
              <a:t>Противодиарейные</a:t>
            </a:r>
            <a:r>
              <a:rPr lang="ru-RU" sz="2800" b="1" dirty="0" smtClean="0">
                <a:solidFill>
                  <a:schemeClr val="accent2"/>
                </a:solidFill>
              </a:rPr>
              <a:t> препараты </a:t>
            </a:r>
            <a:r>
              <a:rPr lang="ru-RU" sz="2800" dirty="0" smtClean="0"/>
              <a:t>(вяжущие) </a:t>
            </a:r>
            <a:r>
              <a:rPr lang="ru-RU" sz="2800" b="1" dirty="0" smtClean="0">
                <a:solidFill>
                  <a:schemeClr val="accent2"/>
                </a:solidFill>
              </a:rPr>
              <a:t>:</a:t>
            </a:r>
            <a:r>
              <a:rPr lang="ru-RU" sz="2400" dirty="0" smtClean="0"/>
              <a:t> </a:t>
            </a:r>
            <a:r>
              <a:rPr lang="ru-RU" sz="2800" dirty="0" err="1" smtClean="0"/>
              <a:t>смекта</a:t>
            </a:r>
            <a:r>
              <a:rPr lang="ru-RU" sz="2800" dirty="0" smtClean="0"/>
              <a:t>, </a:t>
            </a:r>
            <a:r>
              <a:rPr lang="ru-RU" sz="2800" dirty="0" err="1" smtClean="0"/>
              <a:t>иммодиум</a:t>
            </a:r>
            <a:r>
              <a:rPr lang="ru-RU" sz="2800" dirty="0" smtClean="0"/>
              <a:t>, </a:t>
            </a:r>
            <a:r>
              <a:rPr lang="ru-RU" sz="2800" dirty="0" err="1" smtClean="0"/>
              <a:t>лоперамид</a:t>
            </a:r>
            <a:r>
              <a:rPr lang="ru-RU" sz="2800" dirty="0" smtClean="0"/>
              <a:t>,</a:t>
            </a:r>
            <a:r>
              <a:rPr lang="ru-RU" sz="2400" dirty="0" smtClean="0"/>
              <a:t> </a:t>
            </a:r>
            <a:r>
              <a:rPr lang="ru-RU" sz="2800" dirty="0" err="1" smtClean="0"/>
              <a:t>хелак-форте</a:t>
            </a:r>
            <a:r>
              <a:rPr lang="ru-RU" sz="2800" dirty="0" smtClean="0"/>
              <a:t> и др.)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Ферменты</a:t>
            </a:r>
            <a:r>
              <a:rPr lang="ru-RU" sz="2800" dirty="0" smtClean="0"/>
              <a:t> (панкреатин, </a:t>
            </a:r>
            <a:r>
              <a:rPr lang="ru-RU" sz="2800" dirty="0" err="1" smtClean="0"/>
              <a:t>микразим</a:t>
            </a:r>
            <a:r>
              <a:rPr lang="ru-RU" sz="2800" dirty="0" smtClean="0"/>
              <a:t>, </a:t>
            </a:r>
            <a:r>
              <a:rPr lang="ru-RU" sz="2800" dirty="0" err="1" smtClean="0"/>
              <a:t>мезим</a:t>
            </a:r>
            <a:r>
              <a:rPr lang="ru-RU" sz="2800" dirty="0" smtClean="0"/>
              <a:t> и прочие). 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Антибактериальные препараты</a:t>
            </a:r>
            <a:r>
              <a:rPr lang="ru-RU" sz="2800" dirty="0" smtClean="0"/>
              <a:t> - </a:t>
            </a:r>
            <a:r>
              <a:rPr lang="ru-RU" sz="2800" b="1" dirty="0" smtClean="0">
                <a:solidFill>
                  <a:srgbClr val="FF0000"/>
                </a:solidFill>
              </a:rPr>
              <a:t>назначаются только врачом!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Кишечные антисептики</a:t>
            </a:r>
            <a:r>
              <a:rPr lang="ru-RU" sz="2800" dirty="0" smtClean="0"/>
              <a:t> (</a:t>
            </a:r>
            <a:r>
              <a:rPr lang="ru-RU" sz="2800" dirty="0" err="1" smtClean="0"/>
              <a:t>интетрикс</a:t>
            </a:r>
            <a:r>
              <a:rPr lang="ru-RU" sz="2800" dirty="0" smtClean="0"/>
              <a:t>, </a:t>
            </a:r>
            <a:r>
              <a:rPr lang="ru-RU" sz="2800" dirty="0" err="1" smtClean="0"/>
              <a:t>энтерол</a:t>
            </a:r>
            <a:r>
              <a:rPr lang="ru-RU" sz="2800" dirty="0" smtClean="0"/>
              <a:t>, </a:t>
            </a:r>
            <a:r>
              <a:rPr lang="ru-RU" sz="2800" dirty="0" err="1" smtClean="0"/>
              <a:t>интестопан</a:t>
            </a:r>
            <a:r>
              <a:rPr lang="ru-RU" sz="2800" dirty="0" smtClean="0"/>
              <a:t>, </a:t>
            </a:r>
            <a:r>
              <a:rPr lang="ru-RU" sz="2800" dirty="0" err="1" smtClean="0"/>
              <a:t>энтерофурил</a:t>
            </a:r>
            <a:r>
              <a:rPr lang="ru-RU" sz="2800" dirty="0" smtClean="0"/>
              <a:t>) </a:t>
            </a:r>
          </a:p>
          <a:p>
            <a:pPr marL="457200" indent="-457200">
              <a:lnSpc>
                <a:spcPct val="90000"/>
              </a:lnSpc>
              <a:buFontTx/>
              <a:buChar char="-"/>
            </a:pPr>
            <a:r>
              <a:rPr lang="ru-RU" sz="2800" b="1" dirty="0" err="1" smtClean="0">
                <a:solidFill>
                  <a:schemeClr val="accent2"/>
                </a:solidFill>
              </a:rPr>
              <a:t>Пробиотики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dirty="0" smtClean="0"/>
              <a:t>(</a:t>
            </a:r>
            <a:r>
              <a:rPr lang="ru-RU" sz="2800" dirty="0" err="1" smtClean="0"/>
              <a:t>линнекс</a:t>
            </a:r>
            <a:r>
              <a:rPr lang="ru-RU" sz="2800" dirty="0" smtClean="0"/>
              <a:t>, </a:t>
            </a:r>
            <a:r>
              <a:rPr lang="ru-RU" sz="2800" dirty="0" err="1" smtClean="0"/>
              <a:t>аципол,бифидумбактерин</a:t>
            </a:r>
            <a:r>
              <a:rPr lang="ru-RU" sz="2800" dirty="0" smtClean="0"/>
              <a:t> форте, </a:t>
            </a:r>
            <a:r>
              <a:rPr lang="ru-RU" sz="2800" dirty="0" err="1" smtClean="0"/>
              <a:t>бифиформ</a:t>
            </a:r>
            <a:r>
              <a:rPr lang="ru-RU" sz="2800" dirty="0" smtClean="0"/>
              <a:t> и др.)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720725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Прогнозы ОКИ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4932363" cy="508793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/>
              <a:t>   ОКИ  могут заканчиваться  как </a:t>
            </a:r>
            <a:r>
              <a:rPr lang="ru-RU" sz="2800" b="1" dirty="0" smtClean="0"/>
              <a:t>благоприятно, т.е. </a:t>
            </a:r>
            <a:r>
              <a:rPr lang="ru-RU" sz="2800" dirty="0" smtClean="0"/>
              <a:t>выздоровлением,       так и </a:t>
            </a:r>
            <a:r>
              <a:rPr lang="ru-RU" sz="2800" b="1" dirty="0" smtClean="0"/>
              <a:t>неблагоприятно -  </a:t>
            </a:r>
            <a:r>
              <a:rPr lang="ru-RU" sz="2800" dirty="0" smtClean="0"/>
              <a:t>(</a:t>
            </a:r>
            <a:r>
              <a:rPr lang="ru-RU" sz="2800" dirty="0" err="1" smtClean="0"/>
              <a:t>дисбактериозом</a:t>
            </a:r>
            <a:r>
              <a:rPr lang="ru-RU" sz="2800" dirty="0" smtClean="0"/>
              <a:t> кишечника, формированием хронических форм, носительством, смертью).</a:t>
            </a:r>
            <a:r>
              <a:rPr lang="ru-RU" dirty="0" smtClean="0"/>
              <a:t> </a:t>
            </a:r>
          </a:p>
        </p:txBody>
      </p:sp>
      <p:sp>
        <p:nvSpPr>
          <p:cNvPr id="31748" name="AutoShape 6" descr="8b6c9105cbdfd1421ae79211eed5fa9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9" name="AutoShape 8" descr="8b6c9105cbdfd1421ae79211eed5fa9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0" name="AutoShape 10" descr="8b6c9105cbdfd1421ae79211eed5fa9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1" name="AutoShape 12" descr="8b6c9105cbdfd1421ae79211eed5fa9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2" name="AutoShape 14" descr="8b6c9105cbdfd1421ae79211eed5fa9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3" name="AutoShape 16" descr="8b6c9105cbdfd1421ae79211eed5fa9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4" name="AutoShape 18" descr="8b6c9105cbdfd1421ae79211eed5fa9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5" name="AutoShape 20" descr="8b6c9105cbdfd1421ae79211eed5fa9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6" name="AutoShape 22" descr="8b6c9105cbdfd1421ae79211eed5fa9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7" name="AutoShape 24" descr="8b6c9105cbdfd1421ae79211eed5fa9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8" name="AutoShape 26" descr="8b6c9105cbdfd1421ae79211eed5fa9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9" name="AutoShape 28" descr="8b6c9105cbdfd1421ae79211eed5fa9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1760" name="Picture 32" descr="Fotolia_6176707_M_615x4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981075"/>
            <a:ext cx="410368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25413"/>
            <a:ext cx="5184775" cy="9271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Профилактика ОКИ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25538"/>
            <a:ext cx="5543550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/>
              <a:t>соблюдайте правила личной гигиены; 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следите за   чистотой жилища, особенно за санитарным состоянием туалетов и ванных комнат;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употребляйте кипяченую или  </a:t>
            </a:r>
            <a:r>
              <a:rPr lang="ru-RU" sz="2800" dirty="0" err="1" smtClean="0"/>
              <a:t>бутилированную</a:t>
            </a:r>
            <a:r>
              <a:rPr lang="ru-RU" sz="2800" dirty="0" smtClean="0"/>
              <a:t> воду;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мойте овощи и фрукты перед употреблением проточной водой, а для маленьких детей – кипяченой;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не купайтесь в непригодных водоемах;</a:t>
            </a:r>
          </a:p>
          <a:p>
            <a:pPr>
              <a:lnSpc>
                <a:spcPct val="80000"/>
              </a:lnSpc>
            </a:pPr>
            <a:endParaRPr lang="ru-RU" sz="2800" dirty="0" smtClean="0"/>
          </a:p>
        </p:txBody>
      </p:sp>
      <p:pic>
        <p:nvPicPr>
          <p:cNvPr id="32772" name="Picture 7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88913"/>
            <a:ext cx="33115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i?id=a4c400e89a1dd7870e123ddbf89cd72b&amp;n=33&amp;h=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429000"/>
            <a:ext cx="33131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87325"/>
            <a:ext cx="5256213" cy="6481763"/>
          </a:xfrm>
        </p:spPr>
        <p:txBody>
          <a:bodyPr/>
          <a:lstStyle/>
          <a:p>
            <a:r>
              <a:rPr lang="ru-RU" sz="2800" dirty="0" smtClean="0"/>
              <a:t>тщательно проводите необходимую термическую обработку пищи перед ее употреблением;</a:t>
            </a:r>
          </a:p>
          <a:p>
            <a:r>
              <a:rPr lang="ru-RU" sz="2800" dirty="0" smtClean="0"/>
              <a:t>строго соблюдайте сроки хранение скоропортящихся продуктов (даже в холодильнике);</a:t>
            </a:r>
          </a:p>
          <a:p>
            <a:r>
              <a:rPr lang="ru-RU" sz="2800" dirty="0" smtClean="0"/>
              <a:t>боритесь с мухами и тараканами – они являются механическими переносчиками ОКИ;</a:t>
            </a:r>
          </a:p>
          <a:p>
            <a:r>
              <a:rPr lang="ru-RU" sz="2800" dirty="0" smtClean="0"/>
              <a:t>вовремя  делайте необходимые прививки!</a:t>
            </a:r>
          </a:p>
        </p:txBody>
      </p:sp>
      <p:pic>
        <p:nvPicPr>
          <p:cNvPr id="33795" name="Picture 5" descr="i?id=1023cd061ac46ac0a266d2885f1c4613&amp;n=33&amp;h=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3357563"/>
            <a:ext cx="367823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58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15888"/>
            <a:ext cx="36004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642350" cy="61690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 smtClean="0">
                <a:solidFill>
                  <a:schemeClr val="accent2"/>
                </a:solidFill>
              </a:rPr>
              <a:t>Микрофлора</a:t>
            </a:r>
            <a:r>
              <a:rPr lang="ru-RU" sz="2800" dirty="0" smtClean="0"/>
              <a:t>, населяющая кишечник, делится на </a:t>
            </a:r>
            <a:r>
              <a:rPr lang="ru-RU" sz="2800" b="1" dirty="0" smtClean="0">
                <a:solidFill>
                  <a:schemeClr val="accent2"/>
                </a:solidFill>
              </a:rPr>
              <a:t>облигатную</a:t>
            </a:r>
            <a:r>
              <a:rPr lang="ru-RU" sz="2800" dirty="0" smtClean="0"/>
              <a:t> (обязательную для присутствия в кишечнике), к которой относятся </a:t>
            </a:r>
            <a:r>
              <a:rPr lang="ru-RU" sz="2800" b="1" dirty="0" err="1" smtClean="0"/>
              <a:t>бифидобактерии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лактобактерии</a:t>
            </a:r>
            <a:r>
              <a:rPr lang="ru-RU" sz="2800" b="1" dirty="0" smtClean="0"/>
              <a:t>, кишечные палочки, бактероиды, </a:t>
            </a:r>
            <a:r>
              <a:rPr lang="ru-RU" sz="2800" b="1" dirty="0" err="1" smtClean="0"/>
              <a:t>фузобактерии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пептококки</a:t>
            </a:r>
            <a:r>
              <a:rPr lang="ru-RU" sz="2800" dirty="0" smtClean="0"/>
              <a:t>.</a:t>
            </a:r>
          </a:p>
          <a:p>
            <a:pPr>
              <a:buFontTx/>
              <a:buNone/>
            </a:pPr>
            <a:r>
              <a:rPr lang="ru-RU" sz="2800" dirty="0" smtClean="0"/>
              <a:t>Облигатная флора составляет </a:t>
            </a:r>
            <a:r>
              <a:rPr lang="ru-RU" sz="2800" b="1" dirty="0" smtClean="0"/>
              <a:t>95-98%</a:t>
            </a:r>
            <a:r>
              <a:rPr lang="ru-RU" sz="2800" dirty="0" smtClean="0"/>
              <a:t> от всех представителей. </a:t>
            </a:r>
          </a:p>
          <a:p>
            <a:pPr>
              <a:buFontTx/>
              <a:buNone/>
            </a:pPr>
            <a:r>
              <a:rPr lang="ru-RU" sz="2800" b="1" dirty="0" smtClean="0"/>
              <a:t>Функция облигатной флоры</a:t>
            </a:r>
            <a:r>
              <a:rPr lang="ru-RU" sz="2800" dirty="0" smtClean="0"/>
              <a:t> – защитная за счет конкурентного присутствия и участие в процессах пищеварения.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878687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600" dirty="0" smtClean="0"/>
              <a:t>  храните скоропортящиеся продукты в холодильнике, соблюдая срок годности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600" dirty="0" smtClean="0"/>
              <a:t>  храните готовые к употреблению продукты отдельно от сырых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600" dirty="0" smtClean="0"/>
              <a:t>  обязательно проводите тепловую обработку молочных продуктов (творог, молоко, сливки)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600" dirty="0" smtClean="0"/>
              <a:t>  фрукты выбирайте без повреждений, ягоды - не мятые, дома тщательно вымыть фрукты проточной водой, обдать кипятком, с яблок, груш, персиков снять кожицу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600" dirty="0" smtClean="0"/>
              <a:t>  оберегайте от мух пищевые продукты. Бачки и ведра для мусора должны закрываться крышками и систематически опорожняться. Летом на окнах необходимо натягивать сетку, а для уничтожения мух использовать липкую бумагу, </a:t>
            </a:r>
            <a:r>
              <a:rPr lang="ru-RU" sz="2600" dirty="0" err="1" smtClean="0"/>
              <a:t>дезинсектанты</a:t>
            </a:r>
            <a:endParaRPr lang="ru-RU" sz="2600" dirty="0" smtClean="0"/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600" dirty="0" smtClean="0"/>
              <a:t>  не приобретайте пищевые продукты, особенно молочные  в несанкционированных местах торговли, стихийных рынках, с рук, лотков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600" dirty="0" smtClean="0"/>
          </a:p>
          <a:p>
            <a:pPr eaLnBrk="1" hangingPunct="1">
              <a:lnSpc>
                <a:spcPct val="80000"/>
              </a:lnSpc>
            </a:pPr>
            <a:endParaRPr lang="ru-RU" sz="2600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/>
              <a:t>Желудочно-кишечные инфекции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965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</a:t>
            </a:r>
            <a:r>
              <a:rPr lang="ru-RU" sz="2000" b="1" smtClean="0"/>
              <a:t>Избежать пищевые отравления и глистные инвазии можно, соблюдая правила личной гигиены, режим и сроки хранения продуктов, технологию приготовления пищи.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989138"/>
            <a:ext cx="28432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16113"/>
            <a:ext cx="25923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552950"/>
            <a:ext cx="28082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4554538"/>
            <a:ext cx="28082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1916113"/>
            <a:ext cx="15128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600" b="1" smtClean="0"/>
              <a:t>Ошибки питания, ведущие к возникновению болезней желудочно-кишечного тракта</a:t>
            </a:r>
            <a:r>
              <a:rPr lang="ru-RU" sz="4000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775" y="2060575"/>
            <a:ext cx="3887788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1. Мы едим слишком много.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2. Мы едим слишком жирно.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3. Мы неправильно выбираем еду.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4. Мы пьем слишком много.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5. Мы едим неправильно.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6. Мы едим слишком много сладкого.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7. Мы неправильно готовим.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8. Мы слишком часто лакомимся.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9. Мы слишком мало знаем о питании.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20891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644900"/>
            <a:ext cx="2089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1628775"/>
            <a:ext cx="20875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3716338"/>
            <a:ext cx="208756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Основные правила питания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5122862" cy="233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1. Регулярное питание.</a:t>
            </a:r>
            <a:r>
              <a:rPr lang="ru-RU" sz="20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2. Пища должна иметь привлекательный вид, приятный запах и вкус.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3. Разнообразное питание.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4. Умеренность в еде.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5. Есть не торопясь.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6. Соблюдение правил личной гигиены.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4221163"/>
            <a:ext cx="29527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341438"/>
            <a:ext cx="2951162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3573463"/>
            <a:ext cx="250348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87900" y="476250"/>
            <a:ext cx="4114800" cy="61928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1. Мытье рук с мылом после уборной, контактов с животными или с землей.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2. Обработка игрушек мыльным раствором и обработка пола обязательно с моющими средствами примерно один раз в 10-14 дней.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3. Обработка с мылом овощей и фруктов перед употреблением; ягоды (клубника, малина и др.) предварительно заливают чистой водой, затем ее сливают и промывают плоды проточной водой.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4. Термическая обработка пищи.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/>
              <a:t>Вот те условия, которые помогут избежать желудочно-кишечных инфекций!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41767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429000"/>
            <a:ext cx="41751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8"/>
          <p:cNvSpPr>
            <a:spLocks noGrp="1" noChangeArrowheads="1"/>
          </p:cNvSpPr>
          <p:nvPr>
            <p:ph type="title"/>
          </p:nvPr>
        </p:nvSpPr>
        <p:spPr>
          <a:xfrm>
            <a:off x="468313" y="2420938"/>
            <a:ext cx="8158162" cy="863600"/>
          </a:xfrm>
        </p:spPr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C00000"/>
                </a:solidFill>
                <a:latin typeface="Calibri" pitchFamily="34" charset="0"/>
              </a:rPr>
              <a:t>Помните, что ваше здоровье в первую очередь зависит от вас самих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888"/>
            <a:ext cx="9324975" cy="64801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Другая группа микроорганизмов, населяющих кишечник, называется </a:t>
            </a:r>
            <a:r>
              <a:rPr lang="ru-RU" b="1" smtClean="0">
                <a:solidFill>
                  <a:schemeClr val="accent2"/>
                </a:solidFill>
              </a:rPr>
              <a:t>факультативной</a:t>
            </a:r>
            <a:r>
              <a:rPr lang="ru-RU" smtClean="0">
                <a:solidFill>
                  <a:schemeClr val="accent2"/>
                </a:solidFill>
              </a:rPr>
              <a:t> </a:t>
            </a:r>
            <a:r>
              <a:rPr lang="ru-RU" smtClean="0"/>
              <a:t>(добавочной) флорой, к которой относятся </a:t>
            </a:r>
            <a:r>
              <a:rPr lang="ru-RU" b="1" smtClean="0"/>
              <a:t>стафилококки, грибы</a:t>
            </a:r>
            <a:r>
              <a:rPr lang="ru-RU" smtClean="0"/>
              <a:t>, условно-патогенные микроорганизмы (</a:t>
            </a:r>
            <a:r>
              <a:rPr lang="ru-RU" b="1" smtClean="0"/>
              <a:t>клебсиеллы, стрептококки, протей, синегнойная палочка, клостридии</a:t>
            </a:r>
            <a:r>
              <a:rPr lang="ru-RU" smtClean="0"/>
              <a:t> и др).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Добавочная флора также может участвовать в процессе пищеварения за счет выработки определенных ферментов, однако условно-патогенная при определенном росте может вызвать развитие кишечного синдрома.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Вся остальная флора, попадающая из вне,  называется </a:t>
            </a:r>
            <a:r>
              <a:rPr lang="ru-RU" b="1" smtClean="0">
                <a:solidFill>
                  <a:schemeClr val="accent2"/>
                </a:solidFill>
              </a:rPr>
              <a:t>патогенной</a:t>
            </a:r>
            <a:r>
              <a:rPr lang="ru-RU" smtClean="0"/>
              <a:t> и вызывает ОКИ.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333375"/>
            <a:ext cx="4608513" cy="62642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Острые кишечные инфекции (ОКИ) 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– группа заболеваний человека, вызываемых различными </a:t>
            </a:r>
            <a:r>
              <a:rPr lang="ru-RU" sz="2800" dirty="0" err="1" smtClean="0"/>
              <a:t>инфекци-онными</a:t>
            </a:r>
            <a:r>
              <a:rPr lang="ru-RU" sz="2800" dirty="0" smtClean="0"/>
              <a:t> агентами, с фекально-оральным механизмом заражения, проявляющиеся лихорадкой, кишечным синдромом (диареей) с развитием обезвоживания и тяжелым клиническим течением у детей и лиц, пожилого возраста.</a:t>
            </a:r>
          </a:p>
        </p:txBody>
      </p:sp>
      <p:pic>
        <p:nvPicPr>
          <p:cNvPr id="3075" name="Picture 11" descr="simptomi-rotavirusnoy-infekcii-u-det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4450"/>
            <a:ext cx="43926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3" descr="kish1"/>
          <p:cNvPicPr>
            <a:picLocks noChangeAspect="1" noChangeArrowheads="1"/>
          </p:cNvPicPr>
          <p:nvPr/>
        </p:nvPicPr>
        <p:blipFill>
          <a:blip r:embed="rId3" cstate="print"/>
          <a:srcRect t="8443"/>
          <a:stretch>
            <a:fillRect/>
          </a:stretch>
        </p:blipFill>
        <p:spPr bwMode="auto">
          <a:xfrm>
            <a:off x="4643438" y="3357563"/>
            <a:ext cx="43926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856662" cy="777875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Этиология кишечных инфекций:</a:t>
            </a:r>
            <a:endParaRPr lang="ru-RU" sz="3600" u="sng" dirty="0" smtClean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" y="785794"/>
            <a:ext cx="9036050" cy="5811856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None/>
            </a:pPr>
            <a:r>
              <a:rPr lang="ru-RU" sz="2000" b="1" dirty="0" smtClean="0"/>
              <a:t>          </a:t>
            </a:r>
            <a:r>
              <a:rPr lang="ru-RU" sz="2000" b="1" dirty="0" smtClean="0">
                <a:solidFill>
                  <a:srgbClr val="00B0F0"/>
                </a:solidFill>
              </a:rPr>
              <a:t>ОКИ – собирательное понятие, объединяющее более 30 нозологических форм: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ru-RU" sz="2400" b="1" dirty="0" smtClean="0"/>
              <a:t>бактериальная инфекция :</a:t>
            </a:r>
            <a:r>
              <a:rPr lang="ru-RU" sz="2400" dirty="0" smtClean="0"/>
              <a:t> </a:t>
            </a:r>
            <a:r>
              <a:rPr lang="ru-RU" sz="2400" dirty="0" err="1" smtClean="0">
                <a:hlinkClick r:id="rId2"/>
              </a:rPr>
              <a:t>cальмонеллез</a:t>
            </a:r>
            <a:r>
              <a:rPr lang="ru-RU" sz="2400" dirty="0" smtClean="0"/>
              <a:t> (</a:t>
            </a:r>
            <a:r>
              <a:rPr lang="ru-RU" sz="2400" dirty="0" err="1" smtClean="0"/>
              <a:t>Salmonella</a:t>
            </a:r>
            <a:r>
              <a:rPr lang="ru-RU" sz="2400" dirty="0" smtClean="0"/>
              <a:t> </a:t>
            </a:r>
            <a:r>
              <a:rPr lang="ru-RU" sz="2400" dirty="0" err="1" smtClean="0"/>
              <a:t>spp</a:t>
            </a:r>
            <a:r>
              <a:rPr lang="ru-RU" sz="2400" dirty="0" smtClean="0"/>
              <a:t>.), </a:t>
            </a:r>
            <a:r>
              <a:rPr lang="ru-RU" sz="2400" dirty="0" smtClean="0">
                <a:hlinkClick r:id="rId3"/>
              </a:rPr>
              <a:t>дизентерия</a:t>
            </a:r>
            <a:r>
              <a:rPr lang="ru-RU" sz="2400" dirty="0" smtClean="0"/>
              <a:t> (</a:t>
            </a:r>
            <a:r>
              <a:rPr lang="ru-RU" sz="2400" dirty="0" err="1" smtClean="0"/>
              <a:t>Shigella</a:t>
            </a:r>
            <a:r>
              <a:rPr lang="ru-RU" sz="2400" dirty="0" smtClean="0"/>
              <a:t> </a:t>
            </a:r>
            <a:r>
              <a:rPr lang="ru-RU" sz="2400" dirty="0" err="1" smtClean="0"/>
              <a:t>spp</a:t>
            </a:r>
            <a:r>
              <a:rPr lang="ru-RU" sz="2400" dirty="0" smtClean="0"/>
              <a:t>.), </a:t>
            </a:r>
            <a:r>
              <a:rPr lang="ru-RU" sz="2400" dirty="0" err="1" smtClean="0">
                <a:hlinkClick r:id="rId4"/>
              </a:rPr>
              <a:t>иерсиниоз</a:t>
            </a:r>
            <a:r>
              <a:rPr lang="ru-RU" sz="2400" dirty="0" smtClean="0"/>
              <a:t> (</a:t>
            </a:r>
            <a:r>
              <a:rPr lang="ru-RU" sz="2400" dirty="0" err="1" smtClean="0"/>
              <a:t>Iersinia</a:t>
            </a:r>
            <a:r>
              <a:rPr lang="ru-RU" sz="2400" dirty="0" smtClean="0"/>
              <a:t> </a:t>
            </a:r>
            <a:r>
              <a:rPr lang="ru-RU" sz="2400" dirty="0" err="1" smtClean="0"/>
              <a:t>spp</a:t>
            </a:r>
            <a:r>
              <a:rPr lang="ru-RU" sz="2400" dirty="0" smtClean="0"/>
              <a:t>.), </a:t>
            </a:r>
            <a:r>
              <a:rPr lang="ru-RU" sz="2400" dirty="0" err="1" smtClean="0">
                <a:hlinkClick r:id="rId5"/>
              </a:rPr>
              <a:t>эшерихиоз</a:t>
            </a:r>
            <a:r>
              <a:rPr lang="ru-RU" sz="2400" dirty="0" smtClean="0"/>
              <a:t> (</a:t>
            </a:r>
            <a:r>
              <a:rPr lang="ru-RU" sz="2400" dirty="0" err="1" smtClean="0"/>
              <a:t>Esherihiae</a:t>
            </a:r>
            <a:r>
              <a:rPr lang="ru-RU" sz="2400" dirty="0" smtClean="0"/>
              <a:t> </a:t>
            </a:r>
            <a:r>
              <a:rPr lang="ru-RU" sz="2400" dirty="0" err="1" smtClean="0"/>
              <a:t>coli</a:t>
            </a:r>
            <a:r>
              <a:rPr lang="ru-RU" sz="2400" dirty="0" smtClean="0"/>
              <a:t> </a:t>
            </a:r>
            <a:r>
              <a:rPr lang="ru-RU" sz="2400" dirty="0" err="1" smtClean="0"/>
              <a:t>энтероинвазивные</a:t>
            </a:r>
            <a:r>
              <a:rPr lang="ru-RU" sz="2400" dirty="0" smtClean="0"/>
              <a:t> штаммы), </a:t>
            </a:r>
            <a:r>
              <a:rPr lang="ru-RU" sz="2400" dirty="0" err="1" smtClean="0">
                <a:hlinkClick r:id="rId6"/>
              </a:rPr>
              <a:t>кампилобактериоз</a:t>
            </a:r>
            <a:r>
              <a:rPr lang="ru-RU" sz="2400" dirty="0" smtClean="0"/>
              <a:t> (энтерит, вызванный </a:t>
            </a:r>
            <a:r>
              <a:rPr lang="ru-RU" sz="2400" dirty="0" err="1" smtClean="0"/>
              <a:t>Campylobacter</a:t>
            </a:r>
            <a:r>
              <a:rPr lang="ru-RU" sz="2400" dirty="0" smtClean="0"/>
              <a:t>),</a:t>
            </a:r>
            <a:r>
              <a:rPr lang="ru-RU" sz="2400" dirty="0" smtClean="0">
                <a:hlinkClick r:id="rId7"/>
              </a:rPr>
              <a:t>синегнойной палочкой</a:t>
            </a:r>
            <a:r>
              <a:rPr lang="ru-RU" sz="2400" dirty="0" smtClean="0"/>
              <a:t> (</a:t>
            </a:r>
            <a:r>
              <a:rPr lang="ru-RU" sz="2400" dirty="0" err="1" smtClean="0"/>
              <a:t>Pseudomonas</a:t>
            </a:r>
            <a:r>
              <a:rPr lang="ru-RU" sz="2400" dirty="0" smtClean="0"/>
              <a:t> </a:t>
            </a:r>
            <a:r>
              <a:rPr lang="ru-RU" sz="2400" dirty="0" err="1" smtClean="0"/>
              <a:t>aeruginosa</a:t>
            </a:r>
            <a:r>
              <a:rPr lang="ru-RU" sz="2400" dirty="0" smtClean="0"/>
              <a:t>), </a:t>
            </a:r>
            <a:r>
              <a:rPr lang="ru-RU" sz="2400" dirty="0" err="1" smtClean="0">
                <a:hlinkClick r:id="rId8"/>
              </a:rPr>
              <a:t>клостридиями</a:t>
            </a:r>
            <a:r>
              <a:rPr lang="ru-RU" sz="2400" dirty="0" smtClean="0"/>
              <a:t> (</a:t>
            </a:r>
            <a:r>
              <a:rPr lang="ru-RU" sz="2400" dirty="0" err="1" smtClean="0"/>
              <a:t>Clostridium</a:t>
            </a:r>
            <a:r>
              <a:rPr lang="ru-RU" sz="2400" dirty="0" smtClean="0"/>
              <a:t>), </a:t>
            </a:r>
            <a:r>
              <a:rPr lang="ru-RU" sz="2400" dirty="0" err="1" smtClean="0">
                <a:hlinkClick r:id="rId9"/>
              </a:rPr>
              <a:t>клебсиеллами</a:t>
            </a:r>
            <a:r>
              <a:rPr lang="ru-RU" sz="2400" dirty="0" smtClean="0"/>
              <a:t> (</a:t>
            </a:r>
            <a:r>
              <a:rPr lang="ru-RU" sz="2400" dirty="0" err="1" smtClean="0"/>
              <a:t>Klebsiellae</a:t>
            </a:r>
            <a:r>
              <a:rPr lang="ru-RU" sz="2400" dirty="0" smtClean="0"/>
              <a:t>), </a:t>
            </a:r>
            <a:r>
              <a:rPr lang="ru-RU" sz="2400" dirty="0" smtClean="0">
                <a:hlinkClick r:id="rId10"/>
              </a:rPr>
              <a:t>протеем</a:t>
            </a:r>
            <a:r>
              <a:rPr lang="ru-RU" sz="2400" dirty="0" smtClean="0"/>
              <a:t> (</a:t>
            </a:r>
            <a:r>
              <a:rPr lang="ru-RU" sz="2400" dirty="0" err="1" smtClean="0"/>
              <a:t>Proteus</a:t>
            </a:r>
            <a:r>
              <a:rPr lang="ru-RU" sz="2400" dirty="0" smtClean="0"/>
              <a:t> </a:t>
            </a:r>
            <a:r>
              <a:rPr lang="ru-RU" sz="2400" dirty="0" err="1" smtClean="0"/>
              <a:t>spp</a:t>
            </a:r>
            <a:r>
              <a:rPr lang="ru-RU" sz="2400" dirty="0" smtClean="0"/>
              <a:t>.), </a:t>
            </a:r>
            <a:r>
              <a:rPr lang="ru-RU" sz="2400" dirty="0" smtClean="0">
                <a:hlinkClick r:id="rId11"/>
              </a:rPr>
              <a:t>стафилококковое</a:t>
            </a:r>
            <a:r>
              <a:rPr lang="ru-RU" sz="2400" dirty="0" smtClean="0"/>
              <a:t> пищевое отравление (</a:t>
            </a:r>
            <a:r>
              <a:rPr lang="ru-RU" sz="2400" dirty="0" err="1" smtClean="0"/>
              <a:t>Staphilococcus</a:t>
            </a:r>
            <a:r>
              <a:rPr lang="ru-RU" sz="2400" dirty="0" smtClean="0"/>
              <a:t> </a:t>
            </a:r>
            <a:r>
              <a:rPr lang="ru-RU" sz="2400" dirty="0" err="1" smtClean="0"/>
              <a:t>spp</a:t>
            </a:r>
            <a:r>
              <a:rPr lang="ru-RU" sz="2400" dirty="0" smtClean="0"/>
              <a:t>.), </a:t>
            </a:r>
            <a:r>
              <a:rPr lang="ru-RU" sz="2400" dirty="0" smtClean="0">
                <a:hlinkClick r:id="rId12"/>
              </a:rPr>
              <a:t>брюшной тиф</a:t>
            </a:r>
            <a:r>
              <a:rPr lang="ru-RU" sz="2400" dirty="0" smtClean="0"/>
              <a:t> (</a:t>
            </a:r>
            <a:r>
              <a:rPr lang="ru-RU" sz="2400" dirty="0" err="1" smtClean="0"/>
              <a:t>Salmonella</a:t>
            </a:r>
            <a:r>
              <a:rPr lang="ru-RU" sz="2400" dirty="0" smtClean="0"/>
              <a:t> </a:t>
            </a:r>
            <a:r>
              <a:rPr lang="ru-RU" sz="2400" dirty="0" err="1" smtClean="0"/>
              <a:t>typhi</a:t>
            </a:r>
            <a:r>
              <a:rPr lang="ru-RU" sz="2400" dirty="0" smtClean="0"/>
              <a:t>), </a:t>
            </a:r>
            <a:r>
              <a:rPr lang="ru-RU" sz="2400" dirty="0" smtClean="0">
                <a:hlinkClick r:id="rId13"/>
              </a:rPr>
              <a:t>холера</a:t>
            </a:r>
            <a:r>
              <a:rPr lang="ru-RU" sz="2400" dirty="0" smtClean="0"/>
              <a:t> (</a:t>
            </a:r>
            <a:r>
              <a:rPr lang="ru-RU" sz="2400" dirty="0" err="1" smtClean="0"/>
              <a:t>Vibrio</a:t>
            </a:r>
            <a:r>
              <a:rPr lang="ru-RU" sz="2400" dirty="0" smtClean="0"/>
              <a:t> </a:t>
            </a:r>
            <a:r>
              <a:rPr lang="ru-RU" sz="2400" dirty="0" err="1" smtClean="0"/>
              <a:t>cholerae</a:t>
            </a:r>
            <a:r>
              <a:rPr lang="ru-RU" sz="2400" dirty="0" smtClean="0"/>
              <a:t>), </a:t>
            </a:r>
            <a:r>
              <a:rPr lang="ru-RU" sz="2400" dirty="0" smtClean="0">
                <a:hlinkClick r:id="rId14"/>
              </a:rPr>
              <a:t>ботулизм</a:t>
            </a:r>
            <a:r>
              <a:rPr lang="ru-RU" sz="2400" dirty="0" smtClean="0"/>
              <a:t> (отравление </a:t>
            </a:r>
            <a:r>
              <a:rPr lang="ru-RU" sz="2400" dirty="0" err="1" smtClean="0"/>
              <a:t>ботулотоксином</a:t>
            </a:r>
            <a:r>
              <a:rPr lang="ru-RU" sz="2400" dirty="0" smtClean="0"/>
              <a:t>) и прочие.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ru-RU" sz="2400" b="1" dirty="0" smtClean="0"/>
              <a:t>ОКИ вирусной этиологии</a:t>
            </a:r>
            <a:r>
              <a:rPr lang="ru-RU" sz="2400" dirty="0" smtClean="0"/>
              <a:t> (</a:t>
            </a:r>
            <a:r>
              <a:rPr lang="ru-RU" sz="2400" dirty="0" err="1" smtClean="0">
                <a:hlinkClick r:id="rId15"/>
              </a:rPr>
              <a:t>ротавирусы</a:t>
            </a:r>
            <a:r>
              <a:rPr lang="ru-RU" sz="2400" dirty="0" smtClean="0"/>
              <a:t>, вирусы группы Норфолк, </a:t>
            </a:r>
            <a:r>
              <a:rPr lang="ru-RU" sz="2400" dirty="0" err="1" smtClean="0">
                <a:hlinkClick r:id="rId16"/>
              </a:rPr>
              <a:t>энтеровирусы</a:t>
            </a:r>
            <a:r>
              <a:rPr lang="ru-RU" sz="2400" dirty="0" smtClean="0"/>
              <a:t>, </a:t>
            </a:r>
            <a:r>
              <a:rPr lang="ru-RU" sz="2400" dirty="0" err="1" smtClean="0"/>
              <a:t>коронавирусы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17"/>
              </a:rPr>
              <a:t>аденовирусы</a:t>
            </a:r>
            <a:r>
              <a:rPr lang="ru-RU" sz="2400" dirty="0" smtClean="0"/>
              <a:t>, </a:t>
            </a:r>
            <a:r>
              <a:rPr lang="ru-RU" sz="2400" dirty="0" err="1" smtClean="0"/>
              <a:t>реовирусы</a:t>
            </a:r>
            <a:r>
              <a:rPr lang="ru-RU" sz="2400" dirty="0" smtClean="0"/>
              <a:t>).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ru-RU" sz="2400" b="1" dirty="0" smtClean="0"/>
              <a:t>Грибковые кишечные инфекции</a:t>
            </a:r>
            <a:r>
              <a:rPr lang="ru-RU" sz="2400" dirty="0" smtClean="0"/>
              <a:t> (</a:t>
            </a:r>
            <a:r>
              <a:rPr lang="ru-RU" sz="2400" dirty="0" smtClean="0">
                <a:hlinkClick r:id="rId18"/>
              </a:rPr>
              <a:t>грибы рода </a:t>
            </a:r>
            <a:r>
              <a:rPr lang="ru-RU" sz="2400" dirty="0" err="1" smtClean="0">
                <a:hlinkClick r:id="rId18"/>
              </a:rPr>
              <a:t>Candida</a:t>
            </a:r>
            <a:r>
              <a:rPr lang="ru-RU" sz="2400" dirty="0" smtClean="0"/>
              <a:t>).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ru-RU" sz="2400" b="1" dirty="0" err="1" smtClean="0"/>
              <a:t>Протозойные</a:t>
            </a:r>
            <a:r>
              <a:rPr lang="ru-RU" sz="2400" b="1" dirty="0" smtClean="0"/>
              <a:t> кишечные инфекции</a:t>
            </a:r>
            <a:r>
              <a:rPr lang="ru-RU" sz="2400" dirty="0" smtClean="0"/>
              <a:t> (</a:t>
            </a:r>
            <a:r>
              <a:rPr lang="ru-RU" sz="2400" dirty="0" err="1" smtClean="0">
                <a:hlinkClick r:id="rId19"/>
              </a:rPr>
              <a:t>лямблиоз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20"/>
              </a:rPr>
              <a:t>амебиаз</a:t>
            </a:r>
            <a:r>
              <a:rPr lang="ru-RU" sz="24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Желудочно-кишечные инфекции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80400" cy="10810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</a:t>
            </a:r>
            <a:r>
              <a:rPr lang="ru-RU" sz="2000" b="1" dirty="0" smtClean="0"/>
              <a:t>Пищевое отравление может вызываться различными микроорганизмами, чаще всего это сальмонеллы, палочки ботулизма, холерный вибрион, дизентерийная палочка.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060575"/>
            <a:ext cx="28082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1692275" y="3933825"/>
            <a:ext cx="160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сальмонелла</a:t>
            </a:r>
          </a:p>
        </p:txBody>
      </p:sp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060575"/>
            <a:ext cx="28082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5580063" y="3933825"/>
            <a:ext cx="2230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палочки ботулизма</a:t>
            </a:r>
          </a:p>
        </p:txBody>
      </p:sp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292600"/>
            <a:ext cx="28797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5795963" y="6308725"/>
            <a:ext cx="2182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холерный вибрион</a:t>
            </a:r>
          </a:p>
        </p:txBody>
      </p:sp>
      <p:pic>
        <p:nvPicPr>
          <p:cNvPr id="513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365625"/>
            <a:ext cx="28797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Rectangle 14"/>
          <p:cNvSpPr>
            <a:spLocks noChangeArrowheads="1"/>
          </p:cNvSpPr>
          <p:nvPr/>
        </p:nvSpPr>
        <p:spPr bwMode="auto">
          <a:xfrm>
            <a:off x="1042988" y="6308725"/>
            <a:ext cx="2714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дизентерийная палочка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333375"/>
            <a:ext cx="8964612" cy="6481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FF0000"/>
                </a:solidFill>
              </a:rPr>
              <a:t>Заболеваемость ОКИ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   в мире, и в частности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   в России, достаточно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   высока. Ежегодно на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   планете заболевают                              </a:t>
            </a:r>
            <a:r>
              <a:rPr lang="ru-RU" b="1" dirty="0" smtClean="0"/>
              <a:t>более 500 млн.человек</a:t>
            </a:r>
            <a:r>
              <a:rPr lang="ru-RU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Показатель заболеваемости </a:t>
            </a:r>
            <a:r>
              <a:rPr lang="ru-RU" b="1" dirty="0" smtClean="0"/>
              <a:t>в России</a:t>
            </a:r>
            <a:r>
              <a:rPr lang="ru-RU" dirty="0" smtClean="0"/>
              <a:t> доходит </a:t>
            </a:r>
            <a:r>
              <a:rPr lang="ru-RU" b="1" dirty="0" smtClean="0"/>
              <a:t>до 400</a:t>
            </a:r>
            <a:r>
              <a:rPr lang="ru-RU" dirty="0" smtClean="0"/>
              <a:t> и более случаев на 100 тыс. населения.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В России, в структуре заболеваемости и летальности </a:t>
            </a:r>
            <a:r>
              <a:rPr lang="ru-RU" b="1" dirty="0" smtClean="0"/>
              <a:t>ОКИ</a:t>
            </a:r>
            <a:r>
              <a:rPr lang="ru-RU" dirty="0" smtClean="0"/>
              <a:t> входят в </a:t>
            </a:r>
            <a:r>
              <a:rPr lang="ru-RU" b="1" dirty="0" smtClean="0"/>
              <a:t>тройку «лидеров»</a:t>
            </a:r>
            <a:r>
              <a:rPr lang="ru-RU" dirty="0" smtClean="0"/>
              <a:t>.</a:t>
            </a:r>
          </a:p>
        </p:txBody>
      </p:sp>
      <p:pic>
        <p:nvPicPr>
          <p:cNvPr id="4099" name="Picture 6" descr="image16047441_abbdf564e0fbd37711dc0cf7651965bd"/>
          <p:cNvPicPr>
            <a:picLocks noChangeAspect="1" noChangeArrowheads="1"/>
          </p:cNvPicPr>
          <p:nvPr/>
        </p:nvPicPr>
        <p:blipFill>
          <a:blip r:embed="rId2" cstate="print"/>
          <a:srcRect l="7031" r="8939"/>
          <a:stretch>
            <a:fillRect/>
          </a:stretch>
        </p:blipFill>
        <p:spPr bwMode="auto">
          <a:xfrm>
            <a:off x="5429250" y="0"/>
            <a:ext cx="37147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2746</Words>
  <Application>Microsoft Office PowerPoint</Application>
  <PresentationFormat>Экран (4:3)</PresentationFormat>
  <Paragraphs>191</Paragraphs>
  <Slides>45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Arial</vt:lpstr>
      <vt:lpstr>Arial Black</vt:lpstr>
      <vt:lpstr>Calibri</vt:lpstr>
      <vt:lpstr>Symbol</vt:lpstr>
      <vt:lpstr>Times New Roman</vt:lpstr>
      <vt:lpstr>Wingdings</vt:lpstr>
      <vt:lpstr>Оформление по умолчанию</vt:lpstr>
      <vt:lpstr>ОСТРЫЕ КИШЕЧНЫЕ ИНФЕКЦИИ  и их предупреждение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Этиология кишечных инфекций:</vt:lpstr>
      <vt:lpstr>Желудочно-кишечные инфекции</vt:lpstr>
      <vt:lpstr>Презентация PowerPoint</vt:lpstr>
      <vt:lpstr>Презентация PowerPoint</vt:lpstr>
      <vt:lpstr>Презентация PowerPoint</vt:lpstr>
      <vt:lpstr>Желудочно-кишечные инфекции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Желудочно-кишечные инфекции</vt:lpstr>
      <vt:lpstr>Общие симптомы ОКИ</vt:lpstr>
      <vt:lpstr>Презентация PowerPoint</vt:lpstr>
      <vt:lpstr>Презентация PowerPoint</vt:lpstr>
      <vt:lpstr>Презентация PowerPoint</vt:lpstr>
      <vt:lpstr>Лабораторная диагностика  *Отбор материала осуществляется до начала этиотропного лечения. </vt:lpstr>
      <vt:lpstr>Симптомы ОКИ, при которых обращение к врачу незамедлительно:</vt:lpstr>
      <vt:lpstr>Что при подозрении на ОКИ делать нельзя категорически</vt:lpstr>
      <vt:lpstr>Презентация PowerPoint</vt:lpstr>
      <vt:lpstr>Лечение ОКИ</vt:lpstr>
      <vt:lpstr>Презентация PowerPoint</vt:lpstr>
      <vt:lpstr>Медикаментозное лечение</vt:lpstr>
      <vt:lpstr>Презентация PowerPoint</vt:lpstr>
      <vt:lpstr>Патогенетическая терапия</vt:lpstr>
      <vt:lpstr>Прогнозы ОКИ </vt:lpstr>
      <vt:lpstr>Профилактика ОКИ</vt:lpstr>
      <vt:lpstr>Презентация PowerPoint</vt:lpstr>
      <vt:lpstr>Презентация PowerPoint</vt:lpstr>
      <vt:lpstr>Желудочно-кишечные инфекции</vt:lpstr>
      <vt:lpstr>Ошибки питания, ведущие к возникновению болезней желудочно-кишечного тракта </vt:lpstr>
      <vt:lpstr>Основные правила питания</vt:lpstr>
      <vt:lpstr>Презентация PowerPoint</vt:lpstr>
      <vt:lpstr> Помните, что ваше здоровье в первую очередь зависит от вас самих  Спасибо за внимание!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 Епифанова</cp:lastModifiedBy>
  <cp:revision>46</cp:revision>
  <dcterms:created xsi:type="dcterms:W3CDTF">2010-01-27T19:51:53Z</dcterms:created>
  <dcterms:modified xsi:type="dcterms:W3CDTF">2021-09-07T12:52:40Z</dcterms:modified>
</cp:coreProperties>
</file>